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7" r:id="rId4"/>
    <p:sldId id="292" r:id="rId5"/>
    <p:sldId id="290" r:id="rId6"/>
    <p:sldId id="293" r:id="rId7"/>
    <p:sldId id="274" r:id="rId8"/>
    <p:sldId id="279" r:id="rId9"/>
    <p:sldId id="295" r:id="rId10"/>
    <p:sldId id="294" r:id="rId11"/>
    <p:sldId id="29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Random Access  UL MU Resource Allocation and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2015-03-13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32826"/>
              </p:ext>
            </p:extLst>
          </p:nvPr>
        </p:nvGraphicFramePr>
        <p:xfrm>
          <a:off x="508000" y="2522538"/>
          <a:ext cx="8661400" cy="38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" name="Document" r:id="rId4" imgW="6246431" imgH="2794000" progId="Word.Document.8">
                  <p:embed/>
                </p:oleObj>
              </mc:Choice>
              <mc:Fallback>
                <p:oleObj name="Document" r:id="rId4" imgW="6246431" imgH="2794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22538"/>
                        <a:ext cx="8661400" cy="386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add the following in the SFD.</a:t>
            </a:r>
          </a:p>
          <a:p>
            <a:r>
              <a:rPr lang="en-US" i="1" dirty="0" smtClean="0"/>
              <a:t> For </a:t>
            </a:r>
            <a:r>
              <a:rPr lang="en-US" i="1" dirty="0" smtClean="0"/>
              <a:t>unassociated STAs,  a TBD </a:t>
            </a:r>
            <a:r>
              <a:rPr lang="en-US" i="1" dirty="0"/>
              <a:t>function of </a:t>
            </a:r>
            <a:r>
              <a:rPr lang="en-US" i="1" dirty="0" smtClean="0"/>
              <a:t>the STA’s </a:t>
            </a:r>
            <a:r>
              <a:rPr lang="en-US" i="1" dirty="0"/>
              <a:t>MAC </a:t>
            </a:r>
            <a:r>
              <a:rPr lang="en-US" i="1" dirty="0" smtClean="0"/>
              <a:t>address shall be used as a user ID in the trigger frame.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715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</a:t>
            </a:r>
            <a:r>
              <a:rPr lang="en-US" smtClean="0"/>
              <a:t>add a user </a:t>
            </a:r>
            <a:r>
              <a:rPr lang="en-US" dirty="0" smtClean="0"/>
              <a:t>ID type in the </a:t>
            </a:r>
            <a:r>
              <a:rPr lang="en-US" dirty="0"/>
              <a:t>per User info </a:t>
            </a:r>
            <a:r>
              <a:rPr lang="en-US" dirty="0" smtClean="0"/>
              <a:t>field of the </a:t>
            </a:r>
            <a:r>
              <a:rPr lang="en-US" dirty="0"/>
              <a:t>Trigger </a:t>
            </a:r>
            <a:r>
              <a:rPr lang="en-US" dirty="0" smtClean="0"/>
              <a:t>frame to distinguish between associated STAs, unassociated STAs, and random access user IDs.</a:t>
            </a:r>
            <a:endParaRPr lang="en-US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72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52056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Random </a:t>
            </a:r>
            <a:r>
              <a:rPr lang="en-US" sz="1800" b="0" dirty="0"/>
              <a:t>access mechanism </a:t>
            </a:r>
            <a:r>
              <a:rPr lang="en-US" sz="1800" b="0" dirty="0" smtClean="0"/>
              <a:t>for UL OFDMA enables the following devices to reach the AP via UL </a:t>
            </a:r>
            <a:r>
              <a:rPr lang="en-US" sz="1800" dirty="0" smtClean="0"/>
              <a:t>OFDMA.[1]</a:t>
            </a:r>
          </a:p>
          <a:p>
            <a:pPr marL="742950" lvl="2" indent="-342900">
              <a:spcBef>
                <a:spcPts val="60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Unassociated STAs </a:t>
            </a:r>
          </a:p>
          <a:p>
            <a:pPr marL="742950" lvl="2" indent="-342900">
              <a:spcBef>
                <a:spcPts val="60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Associated STAs </a:t>
            </a:r>
            <a:r>
              <a:rPr lang="en-US" altLang="ko-KR" dirty="0"/>
              <a:t>waking up from sleep state </a:t>
            </a:r>
          </a:p>
          <a:p>
            <a:pPr marL="285750" indent="-28575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While associated STAs which has an established AID can inform the AP of its buffer status in the TF-R  initiated UL MU and later on be allocated a regular RU,  unassociated STAs presently cannot.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In this contribution, we consider to support regular UL MU transmission for unassociated STAs by defining a user identifier and appropriate signaling in the TF.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for unassociated STAs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7713" y="1655929"/>
            <a:ext cx="7770813" cy="966785"/>
          </a:xfrm>
        </p:spPr>
        <p:txBody>
          <a:bodyPr/>
          <a:lstStyle/>
          <a:p>
            <a:pPr marL="0" indent="0"/>
            <a:r>
              <a:rPr lang="en-US" sz="1800" b="0" dirty="0" smtClean="0"/>
              <a:t>After successfully obtaining a random access RU, unassociated STAs may need more resources to complete its transmission. The reasons can be one of the following.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597500" y="3549300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200 byte RUs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44102" y="4402519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250</a:t>
            </a:r>
            <a:r>
              <a:rPr lang="en-US" sz="1200" b="1" dirty="0" smtClean="0">
                <a:solidFill>
                  <a:schemeClr val="tx1"/>
                </a:solidFill>
              </a:rPr>
              <a:t> byte frame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7654" y="510205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300</a:t>
            </a:r>
            <a:r>
              <a:rPr lang="en-US" sz="1200" b="1" dirty="0" smtClean="0">
                <a:solidFill>
                  <a:schemeClr val="tx1"/>
                </a:solidFill>
              </a:rPr>
              <a:t> byte frame</a:t>
            </a:r>
          </a:p>
        </p:txBody>
      </p:sp>
      <p:cxnSp>
        <p:nvCxnSpPr>
          <p:cNvPr id="57" name="Straight Connector 6"/>
          <p:cNvCxnSpPr/>
          <p:nvPr/>
        </p:nvCxnSpPr>
        <p:spPr bwMode="auto">
          <a:xfrm flipV="1">
            <a:off x="477967" y="5586710"/>
            <a:ext cx="7992888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ectangle 7"/>
          <p:cNvSpPr/>
          <p:nvPr/>
        </p:nvSpPr>
        <p:spPr bwMode="auto">
          <a:xfrm>
            <a:off x="1773367" y="3934039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8"/>
          <p:cNvSpPr/>
          <p:nvPr/>
        </p:nvSpPr>
        <p:spPr bwMode="auto">
          <a:xfrm>
            <a:off x="1773367" y="3895459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 AID 0</a:t>
            </a:r>
          </a:p>
        </p:txBody>
      </p:sp>
      <p:sp>
        <p:nvSpPr>
          <p:cNvPr id="60" name="Rectangle 9"/>
          <p:cNvSpPr/>
          <p:nvPr/>
        </p:nvSpPr>
        <p:spPr bwMode="auto">
          <a:xfrm>
            <a:off x="1773367" y="4228092"/>
            <a:ext cx="609600" cy="3488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X</a:t>
            </a:r>
          </a:p>
        </p:txBody>
      </p:sp>
      <p:sp>
        <p:nvSpPr>
          <p:cNvPr id="61" name="Rectangle 10"/>
          <p:cNvSpPr/>
          <p:nvPr/>
        </p:nvSpPr>
        <p:spPr bwMode="auto">
          <a:xfrm>
            <a:off x="1775597" y="456798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AID 0</a:t>
            </a:r>
          </a:p>
        </p:txBody>
      </p:sp>
      <p:sp>
        <p:nvSpPr>
          <p:cNvPr id="62" name="TextBox 29"/>
          <p:cNvSpPr txBox="1"/>
          <p:nvPr/>
        </p:nvSpPr>
        <p:spPr>
          <a:xfrm>
            <a:off x="1345670" y="3289755"/>
            <a:ext cx="2096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RA Trigger Frame (TF-R) </a:t>
            </a:r>
          </a:p>
        </p:txBody>
      </p:sp>
      <p:cxnSp>
        <p:nvCxnSpPr>
          <p:cNvPr id="63" name="Straight Arrow Connector 52"/>
          <p:cNvCxnSpPr/>
          <p:nvPr/>
        </p:nvCxnSpPr>
        <p:spPr bwMode="auto">
          <a:xfrm flipV="1">
            <a:off x="1092517" y="4725690"/>
            <a:ext cx="470492" cy="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4" name="Oval 71"/>
          <p:cNvSpPr/>
          <p:nvPr/>
        </p:nvSpPr>
        <p:spPr bwMode="auto">
          <a:xfrm>
            <a:off x="1656592" y="3869067"/>
            <a:ext cx="822093" cy="36504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Straight Arrow Connector 73"/>
          <p:cNvCxnSpPr/>
          <p:nvPr/>
        </p:nvCxnSpPr>
        <p:spPr bwMode="auto">
          <a:xfrm flipV="1">
            <a:off x="1061838" y="3970027"/>
            <a:ext cx="560768" cy="106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Rectangle 35"/>
          <p:cNvSpPr/>
          <p:nvPr/>
        </p:nvSpPr>
        <p:spPr bwMode="auto">
          <a:xfrm>
            <a:off x="1778317" y="4901021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4 AID Y</a:t>
            </a:r>
          </a:p>
        </p:txBody>
      </p:sp>
      <p:sp>
        <p:nvSpPr>
          <p:cNvPr id="67" name="Rectangle 36"/>
          <p:cNvSpPr/>
          <p:nvPr/>
        </p:nvSpPr>
        <p:spPr bwMode="auto">
          <a:xfrm>
            <a:off x="1773621" y="5244276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5 AID Z</a:t>
            </a:r>
          </a:p>
        </p:txBody>
      </p:sp>
      <p:sp>
        <p:nvSpPr>
          <p:cNvPr id="68" name="Oval 44"/>
          <p:cNvSpPr/>
          <p:nvPr/>
        </p:nvSpPr>
        <p:spPr bwMode="auto">
          <a:xfrm>
            <a:off x="1634259" y="4567150"/>
            <a:ext cx="844426" cy="36458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2"/>
          <p:cNvSpPr txBox="1"/>
          <p:nvPr/>
        </p:nvSpPr>
        <p:spPr>
          <a:xfrm>
            <a:off x="173167" y="407655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2 selects RU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TextBox 23"/>
          <p:cNvSpPr txBox="1"/>
          <p:nvPr/>
        </p:nvSpPr>
        <p:spPr>
          <a:xfrm>
            <a:off x="401767" y="479746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1 selects RU 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" name="Rectangle 7"/>
          <p:cNvSpPr/>
          <p:nvPr/>
        </p:nvSpPr>
        <p:spPr bwMode="auto">
          <a:xfrm>
            <a:off x="2514056" y="3930725"/>
            <a:ext cx="2007722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8"/>
          <p:cNvSpPr/>
          <p:nvPr/>
        </p:nvSpPr>
        <p:spPr bwMode="auto">
          <a:xfrm>
            <a:off x="2514056" y="3892145"/>
            <a:ext cx="2007722" cy="34290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PPDU (STA 2,  NULL+BSR) </a:t>
            </a:r>
          </a:p>
        </p:txBody>
      </p:sp>
      <p:sp>
        <p:nvSpPr>
          <p:cNvPr id="73" name="Rectangle 9"/>
          <p:cNvSpPr/>
          <p:nvPr/>
        </p:nvSpPr>
        <p:spPr bwMode="auto">
          <a:xfrm>
            <a:off x="2514056" y="4224778"/>
            <a:ext cx="2007722" cy="34885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STA3)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4" name="Rectangle 10"/>
          <p:cNvSpPr/>
          <p:nvPr/>
        </p:nvSpPr>
        <p:spPr bwMode="auto">
          <a:xfrm>
            <a:off x="2516286" y="4564671"/>
            <a:ext cx="2007722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(STA1, 200 </a:t>
            </a:r>
            <a:r>
              <a:rPr 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byte+BSR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5" name="Rectangle 35"/>
          <p:cNvSpPr/>
          <p:nvPr/>
        </p:nvSpPr>
        <p:spPr bwMode="auto">
          <a:xfrm>
            <a:off x="2519006" y="4897707"/>
            <a:ext cx="2007722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(STA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4)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6" name="Rectangle 36"/>
          <p:cNvSpPr/>
          <p:nvPr/>
        </p:nvSpPr>
        <p:spPr bwMode="auto">
          <a:xfrm>
            <a:off x="2514310" y="5240962"/>
            <a:ext cx="2007722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(STA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5)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45814" y="2492896"/>
            <a:ext cx="55879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1. By the nature of random access UL MU, the obtained RU by the STA may not be enough for data transmission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33588" y="5804860"/>
            <a:ext cx="7514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sz="1600" dirty="0" smtClean="0">
                <a:solidFill>
                  <a:schemeClr val="tx1"/>
                </a:solidFill>
              </a:rPr>
              <a:t>-In addition, due to </a:t>
            </a:r>
            <a:r>
              <a:rPr lang="en-US" sz="1600" dirty="0">
                <a:solidFill>
                  <a:schemeClr val="tx1"/>
                </a:solidFill>
              </a:rPr>
              <a:t>high collision rate of random access UL MU, there is a great benefit for the AP to shorten the duration of the UL MU </a:t>
            </a:r>
            <a:r>
              <a:rPr lang="en-US" sz="1600" dirty="0" smtClean="0">
                <a:solidFill>
                  <a:schemeClr val="tx1"/>
                </a:solidFill>
              </a:rPr>
              <a:t>making this more </a:t>
            </a:r>
            <a:r>
              <a:rPr lang="en-US" sz="1600" dirty="0">
                <a:solidFill>
                  <a:schemeClr val="tx1"/>
                </a:solidFill>
              </a:rPr>
              <a:t>prevalent. </a:t>
            </a:r>
          </a:p>
        </p:txBody>
      </p:sp>
      <p:sp>
        <p:nvSpPr>
          <p:cNvPr id="38" name="Rectangle 7"/>
          <p:cNvSpPr/>
          <p:nvPr/>
        </p:nvSpPr>
        <p:spPr bwMode="auto">
          <a:xfrm>
            <a:off x="4752852" y="3933220"/>
            <a:ext cx="609600" cy="16526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8"/>
          <p:cNvSpPr/>
          <p:nvPr/>
        </p:nvSpPr>
        <p:spPr bwMode="auto">
          <a:xfrm>
            <a:off x="4752852" y="3894640"/>
            <a:ext cx="609600" cy="34290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 1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</a:t>
            </a:r>
            <a:r>
              <a:rPr lang="en-US" sz="1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9"/>
          <p:cNvSpPr/>
          <p:nvPr/>
        </p:nvSpPr>
        <p:spPr bwMode="auto">
          <a:xfrm>
            <a:off x="4752852" y="4227273"/>
            <a:ext cx="609600" cy="3488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RU 2  AID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" name="Rectangle 10"/>
          <p:cNvSpPr/>
          <p:nvPr/>
        </p:nvSpPr>
        <p:spPr bwMode="auto">
          <a:xfrm>
            <a:off x="4755082" y="4567166"/>
            <a:ext cx="61232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1</a:t>
            </a:r>
          </a:p>
        </p:txBody>
      </p:sp>
      <p:sp>
        <p:nvSpPr>
          <p:cNvPr id="42" name="Rectangle 35"/>
          <p:cNvSpPr/>
          <p:nvPr/>
        </p:nvSpPr>
        <p:spPr bwMode="auto">
          <a:xfrm>
            <a:off x="4757802" y="4900202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RU 4 AID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Y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" name="Rectangle 36"/>
          <p:cNvSpPr/>
          <p:nvPr/>
        </p:nvSpPr>
        <p:spPr bwMode="auto">
          <a:xfrm>
            <a:off x="4753106" y="5243457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RU 5 AID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Z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59689" y="362590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250 byte RUs</a:t>
            </a:r>
          </a:p>
        </p:txBody>
      </p:sp>
      <p:sp>
        <p:nvSpPr>
          <p:cNvPr id="48" name="TextBox 29"/>
          <p:cNvSpPr txBox="1"/>
          <p:nvPr/>
        </p:nvSpPr>
        <p:spPr>
          <a:xfrm>
            <a:off x="4220613" y="3352578"/>
            <a:ext cx="16355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Trigger Frame (TF) 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652120" y="4063595"/>
            <a:ext cx="294035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Using AID 1, and AID 2, the AP allocates RU 1 and 3 to unassociated STAs 1 and 2.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5217745" y="4090387"/>
            <a:ext cx="434375" cy="1544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/>
          <p:cNvCxnSpPr>
            <a:endCxn id="53" idx="1"/>
          </p:cNvCxnSpPr>
          <p:nvPr/>
        </p:nvCxnSpPr>
        <p:spPr bwMode="auto">
          <a:xfrm flipV="1">
            <a:off x="5217745" y="4525260"/>
            <a:ext cx="434375" cy="2004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032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for unassociated STAs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8" name="正方形/長方形 7"/>
          <p:cNvSpPr/>
          <p:nvPr/>
        </p:nvSpPr>
        <p:spPr>
          <a:xfrm>
            <a:off x="2123728" y="2492913"/>
            <a:ext cx="45720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indent="0"/>
            <a:r>
              <a:rPr lang="en-US" sz="1800" dirty="0" smtClean="0">
                <a:solidFill>
                  <a:schemeClr val="tx1"/>
                </a:solidFill>
              </a:rPr>
              <a:t>2. When the random access UL MU is intended solely for BSR acquisition. [2]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77076" y="3588500"/>
            <a:ext cx="958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BSR only</a:t>
            </a:r>
          </a:p>
        </p:txBody>
      </p:sp>
      <p:cxnSp>
        <p:nvCxnSpPr>
          <p:cNvPr id="12" name="Straight Connector 6"/>
          <p:cNvCxnSpPr/>
          <p:nvPr/>
        </p:nvCxnSpPr>
        <p:spPr bwMode="auto">
          <a:xfrm flipV="1">
            <a:off x="807719" y="5613194"/>
            <a:ext cx="7992888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7"/>
          <p:cNvSpPr/>
          <p:nvPr/>
        </p:nvSpPr>
        <p:spPr bwMode="auto">
          <a:xfrm>
            <a:off x="2103119" y="3960523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8"/>
          <p:cNvSpPr/>
          <p:nvPr/>
        </p:nvSpPr>
        <p:spPr bwMode="auto">
          <a:xfrm>
            <a:off x="2103119" y="392194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 AID 0</a:t>
            </a:r>
          </a:p>
        </p:txBody>
      </p:sp>
      <p:sp>
        <p:nvSpPr>
          <p:cNvPr id="15" name="Rectangle 9"/>
          <p:cNvSpPr/>
          <p:nvPr/>
        </p:nvSpPr>
        <p:spPr bwMode="auto">
          <a:xfrm>
            <a:off x="2103119" y="4254576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RA RU AID 0</a:t>
            </a:r>
          </a:p>
        </p:txBody>
      </p:sp>
      <p:sp>
        <p:nvSpPr>
          <p:cNvPr id="16" name="Rectangle 10"/>
          <p:cNvSpPr/>
          <p:nvPr/>
        </p:nvSpPr>
        <p:spPr bwMode="auto">
          <a:xfrm>
            <a:off x="2105349" y="4594469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AID 0</a:t>
            </a:r>
          </a:p>
        </p:txBody>
      </p:sp>
      <p:sp>
        <p:nvSpPr>
          <p:cNvPr id="17" name="TextBox 29"/>
          <p:cNvSpPr txBox="1"/>
          <p:nvPr/>
        </p:nvSpPr>
        <p:spPr>
          <a:xfrm>
            <a:off x="1675422" y="3316239"/>
            <a:ext cx="2096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RA Trigger Frame (TF-R) </a:t>
            </a:r>
          </a:p>
        </p:txBody>
      </p:sp>
      <p:sp>
        <p:nvSpPr>
          <p:cNvPr id="21" name="Rectangle 35"/>
          <p:cNvSpPr/>
          <p:nvPr/>
        </p:nvSpPr>
        <p:spPr bwMode="auto">
          <a:xfrm>
            <a:off x="2108069" y="492750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RA RU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sp>
        <p:nvSpPr>
          <p:cNvPr id="22" name="Rectangle 36"/>
          <p:cNvSpPr/>
          <p:nvPr/>
        </p:nvSpPr>
        <p:spPr bwMode="auto">
          <a:xfrm>
            <a:off x="2103373" y="5270760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RA RU AID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</a:p>
        </p:txBody>
      </p:sp>
      <p:sp>
        <p:nvSpPr>
          <p:cNvPr id="27" name="Rectangle 8"/>
          <p:cNvSpPr/>
          <p:nvPr/>
        </p:nvSpPr>
        <p:spPr bwMode="auto">
          <a:xfrm>
            <a:off x="2843808" y="3918629"/>
            <a:ext cx="1304536" cy="34290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STA2, NULL+BSR)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9"/>
          <p:cNvSpPr/>
          <p:nvPr/>
        </p:nvSpPr>
        <p:spPr bwMode="auto">
          <a:xfrm>
            <a:off x="2843808" y="4251262"/>
            <a:ext cx="1304536" cy="34885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STA3,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</p:txBody>
      </p:sp>
      <p:sp>
        <p:nvSpPr>
          <p:cNvPr id="29" name="Rectangle 10"/>
          <p:cNvSpPr/>
          <p:nvPr/>
        </p:nvSpPr>
        <p:spPr bwMode="auto">
          <a:xfrm>
            <a:off x="2846038" y="4591155"/>
            <a:ext cx="1304536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STA1,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  <a:p>
            <a:pPr defTabSz="914400">
              <a:buClrTx/>
              <a:buSzTx/>
            </a:pPr>
            <a:r>
              <a:rPr 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byte+BSR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" name="Rectangle 35"/>
          <p:cNvSpPr/>
          <p:nvPr/>
        </p:nvSpPr>
        <p:spPr bwMode="auto">
          <a:xfrm>
            <a:off x="2848758" y="4924191"/>
            <a:ext cx="1304536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STA5,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" name="Rectangle 36"/>
          <p:cNvSpPr/>
          <p:nvPr/>
        </p:nvSpPr>
        <p:spPr bwMode="auto">
          <a:xfrm>
            <a:off x="2844062" y="5267446"/>
            <a:ext cx="1304536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STA4,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</p:txBody>
      </p:sp>
      <p:sp>
        <p:nvSpPr>
          <p:cNvPr id="3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7713" y="1655929"/>
            <a:ext cx="7770813" cy="966785"/>
          </a:xfrm>
        </p:spPr>
        <p:txBody>
          <a:bodyPr/>
          <a:lstStyle/>
          <a:p>
            <a:pPr marL="0" indent="0"/>
            <a:r>
              <a:rPr lang="en-US" sz="1800" b="0" dirty="0" smtClean="0"/>
              <a:t>After successfully obtaining a random access RU, unassociated STAs may need more resources to complete its transmission. The reasons can be one of the following.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dirty="0" smtClean="0"/>
          </a:p>
        </p:txBody>
      </p:sp>
      <p:sp>
        <p:nvSpPr>
          <p:cNvPr id="33" name="Rectangle 7"/>
          <p:cNvSpPr/>
          <p:nvPr/>
        </p:nvSpPr>
        <p:spPr bwMode="auto">
          <a:xfrm>
            <a:off x="4352531" y="3958455"/>
            <a:ext cx="609600" cy="16526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8"/>
          <p:cNvSpPr/>
          <p:nvPr/>
        </p:nvSpPr>
        <p:spPr bwMode="auto">
          <a:xfrm>
            <a:off x="4352531" y="3919875"/>
            <a:ext cx="609600" cy="34290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 1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1</a:t>
            </a:r>
          </a:p>
        </p:txBody>
      </p:sp>
      <p:sp>
        <p:nvSpPr>
          <p:cNvPr id="36" name="Rectangle 9"/>
          <p:cNvSpPr/>
          <p:nvPr/>
        </p:nvSpPr>
        <p:spPr bwMode="auto">
          <a:xfrm>
            <a:off x="4352531" y="4252508"/>
            <a:ext cx="609600" cy="3488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RA 2 </a:t>
            </a: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</a:rPr>
              <a:t>AID 2</a:t>
            </a:r>
            <a:endParaRPr lang="en-US" sz="1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Rectangle 10"/>
          <p:cNvSpPr/>
          <p:nvPr/>
        </p:nvSpPr>
        <p:spPr bwMode="auto">
          <a:xfrm>
            <a:off x="4354761" y="4592401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3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</a:t>
            </a:r>
            <a:r>
              <a:rPr lang="en-US" sz="1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5"/>
          <p:cNvSpPr/>
          <p:nvPr/>
        </p:nvSpPr>
        <p:spPr bwMode="auto">
          <a:xfrm>
            <a:off x="4357481" y="4925437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4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4</a:t>
            </a:r>
          </a:p>
        </p:txBody>
      </p:sp>
      <p:sp>
        <p:nvSpPr>
          <p:cNvPr id="39" name="Rectangle 36"/>
          <p:cNvSpPr/>
          <p:nvPr/>
        </p:nvSpPr>
        <p:spPr bwMode="auto">
          <a:xfrm>
            <a:off x="4352785" y="5268692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5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5</a:t>
            </a:r>
          </a:p>
        </p:txBody>
      </p:sp>
      <p:sp>
        <p:nvSpPr>
          <p:cNvPr id="48" name="Rectangle 8"/>
          <p:cNvSpPr/>
          <p:nvPr/>
        </p:nvSpPr>
        <p:spPr bwMode="auto">
          <a:xfrm>
            <a:off x="5101792" y="3930143"/>
            <a:ext cx="2780345" cy="34290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STA2, QOS DATA)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9"/>
          <p:cNvSpPr/>
          <p:nvPr/>
        </p:nvSpPr>
        <p:spPr bwMode="auto">
          <a:xfrm>
            <a:off x="5101792" y="4262776"/>
            <a:ext cx="2780345" cy="34885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STA3,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QOS DATA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" name="Rectangle 10"/>
          <p:cNvSpPr/>
          <p:nvPr/>
        </p:nvSpPr>
        <p:spPr bwMode="auto">
          <a:xfrm>
            <a:off x="5104022" y="4602669"/>
            <a:ext cx="2780345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STA1,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QOS DATA)</a:t>
            </a:r>
          </a:p>
        </p:txBody>
      </p:sp>
      <p:sp>
        <p:nvSpPr>
          <p:cNvPr id="51" name="Rectangle 35"/>
          <p:cNvSpPr/>
          <p:nvPr/>
        </p:nvSpPr>
        <p:spPr bwMode="auto">
          <a:xfrm>
            <a:off x="5106742" y="4935705"/>
            <a:ext cx="2780345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STA5,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QOS DATA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" name="Rectangle 36"/>
          <p:cNvSpPr/>
          <p:nvPr/>
        </p:nvSpPr>
        <p:spPr bwMode="auto">
          <a:xfrm>
            <a:off x="5102046" y="5278960"/>
            <a:ext cx="2780345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STA4,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QOS DATA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4274737" y="3726999"/>
            <a:ext cx="3825655" cy="222228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585381" y="4443185"/>
            <a:ext cx="28083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All STAs sends BSR and hope for an RU on next TF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3" name="TextBox 2"/>
          <p:cNvSpPr txBox="1"/>
          <p:nvPr/>
        </p:nvSpPr>
        <p:spPr>
          <a:xfrm>
            <a:off x="88749" y="4323125"/>
            <a:ext cx="173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STAs 1-5 are all unassociated STAs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2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identifier for unassociated STAs, etc.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951" y="1700808"/>
            <a:ext cx="777081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 smtClean="0"/>
              <a:t>In order to support Triggered UL MU transmission, the AP and STA must agree on an identifier for unassociated STAs</a:t>
            </a:r>
          </a:p>
          <a:p>
            <a:pPr lvl="1">
              <a:buFontTx/>
              <a:buChar char="-"/>
            </a:pPr>
            <a:r>
              <a:rPr lang="en-US" sz="1800" dirty="0" smtClean="0"/>
              <a:t>For simplicity, we suggest to use a function of the STA MAC address </a:t>
            </a:r>
          </a:p>
          <a:p>
            <a:pPr marL="457200" lvl="1" indent="0"/>
            <a:r>
              <a:rPr lang="en-US" sz="1800" dirty="0" smtClean="0"/>
              <a:t> e.g. (Last 12 bits of the MAC address)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smtClean="0"/>
              <a:t>However because this ID can be random in nature and can collide with TBD AIDs used by TF-R and AIDs of associated stations.</a:t>
            </a:r>
          </a:p>
          <a:p>
            <a:pPr lvl="1">
              <a:buFontTx/>
              <a:buChar char="-"/>
            </a:pPr>
            <a:r>
              <a:rPr lang="en-US" sz="1800" dirty="0" smtClean="0"/>
              <a:t>We suggest to explicitly signal the type of user ID, </a:t>
            </a:r>
          </a:p>
          <a:p>
            <a:pPr marL="457200" lvl="1" indent="0"/>
            <a:r>
              <a:rPr lang="en-US" sz="1800" dirty="0" smtClean="0"/>
              <a:t>e.g. (0, associated, 1 - unassociated, 2 - random access, etc.) 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3728" y="4390391"/>
            <a:ext cx="4968552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The Per User Info field includes the following subfields: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MCS [4 bits]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Coding type [# bits TBD]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RU allocation information [# bits TBD]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SS allocation [# bits TBD]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DCM [1 bit] 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User identifier field [12 bits]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User ID type [#bits TBD]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- 0- associated, 1-unassociated, 2 –random access, </a:t>
            </a:r>
            <a:r>
              <a:rPr lang="en-US" sz="1200" b="1" dirty="0" err="1" smtClean="0">
                <a:solidFill>
                  <a:schemeClr val="tx1"/>
                </a:solidFill>
              </a:rPr>
              <a:t>etc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of user ID type signaling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Can support  regular UL MU for unassociated STAs. </a:t>
            </a:r>
          </a:p>
          <a:p>
            <a:pPr marL="457200" indent="-457200">
              <a:buAutoNum type="arabicPeriod"/>
            </a:pPr>
            <a:r>
              <a:rPr lang="en-US" dirty="0" smtClean="0"/>
              <a:t>A user ID type field in the per User info in the TF is a much faster way of checking whether random access RUs are present.</a:t>
            </a:r>
          </a:p>
          <a:p>
            <a:pPr marL="457200" indent="-457200">
              <a:buAutoNum type="arabicPeriod"/>
            </a:pPr>
            <a:r>
              <a:rPr lang="en-US" dirty="0" smtClean="0"/>
              <a:t>User ID field can be used for different purposes independently.</a:t>
            </a:r>
          </a:p>
          <a:p>
            <a:pPr marL="0" indent="0"/>
            <a:r>
              <a:rPr lang="en-US" dirty="0" smtClean="0"/>
              <a:t>         (e.g. Associated STA, Unassociated STA, Random Access STA)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04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 that unassociated STAs be able to receive allocated RUs in a regular UL MU transmission.</a:t>
            </a:r>
          </a:p>
          <a:p>
            <a:endParaRPr lang="en-US" dirty="0"/>
          </a:p>
          <a:p>
            <a:r>
              <a:rPr lang="en-US" dirty="0" smtClean="0"/>
              <a:t>We presented a simple signaling scheme to prevent collisions between other defined user IDs.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5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[1] 11-15-0875-01-00ax-random-access-with-trigger-frames-using-ofdma.pptx</a:t>
            </a:r>
          </a:p>
          <a:p>
            <a:r>
              <a:rPr lang="en-US" b="0" dirty="0"/>
              <a:t>[2] 11-15-1369-01-00ax-random-access-based-buffer-status-report.pptx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6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add the following in the SFD</a:t>
            </a:r>
          </a:p>
          <a:p>
            <a:r>
              <a:rPr lang="en-US" i="1" dirty="0" smtClean="0"/>
              <a:t>The spec shall</a:t>
            </a:r>
            <a:r>
              <a:rPr lang="en-US" i="1" dirty="0" smtClean="0"/>
              <a:t> support </a:t>
            </a:r>
            <a:r>
              <a:rPr lang="en-US" i="1" dirty="0"/>
              <a:t>regular UL MU transmission for unassociated </a:t>
            </a:r>
            <a:r>
              <a:rPr lang="en-US" i="1" dirty="0" smtClean="0"/>
              <a:t>STAs.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14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7316</TotalTime>
  <Words>1086</Words>
  <Application>Microsoft Office PowerPoint</Application>
  <PresentationFormat>画面に合わせる (4:3)</PresentationFormat>
  <Paragraphs>148</Paragraphs>
  <Slides>11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Arial Unicode MS</vt:lpstr>
      <vt:lpstr>MS Gothic</vt:lpstr>
      <vt:lpstr>Times New Roman</vt:lpstr>
      <vt:lpstr>Office テーマ</vt:lpstr>
      <vt:lpstr>Document</vt:lpstr>
      <vt:lpstr>Random Access  UL MU Resource Allocation and Indication</vt:lpstr>
      <vt:lpstr>Summary</vt:lpstr>
      <vt:lpstr>Resource allocation for unassociated STAs</vt:lpstr>
      <vt:lpstr>Resource allocation for unassociated STAs</vt:lpstr>
      <vt:lpstr>User identifier for unassociated STAs, etc.</vt:lpstr>
      <vt:lpstr>Merits of user ID type signaling</vt:lpstr>
      <vt:lpstr>Conclusion</vt:lpstr>
      <vt:lpstr>References</vt:lpstr>
      <vt:lpstr>Strawpoll 1</vt:lpstr>
      <vt:lpstr>Strawpoll 2</vt:lpstr>
      <vt:lpstr>Strawpoll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457</cp:revision>
  <cp:lastPrinted>1601-01-01T00:00:00Z</cp:lastPrinted>
  <dcterms:created xsi:type="dcterms:W3CDTF">2015-06-17T05:34:49Z</dcterms:created>
  <dcterms:modified xsi:type="dcterms:W3CDTF">2016-03-14T11:27:39Z</dcterms:modified>
</cp:coreProperties>
</file>