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7" r:id="rId4"/>
    <p:sldId id="265" r:id="rId5"/>
    <p:sldId id="281" r:id="rId6"/>
    <p:sldId id="279" r:id="rId7"/>
    <p:sldId id="284" r:id="rId8"/>
    <p:sldId id="292" r:id="rId9"/>
    <p:sldId id="286" r:id="rId10"/>
    <p:sldId id="285" r:id="rId11"/>
    <p:sldId id="287" r:id="rId12"/>
    <p:sldId id="288" r:id="rId13"/>
    <p:sldId id="289" r:id="rId14"/>
    <p:sldId id="291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01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61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802.11-15/0853r3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Extensible Preamble Format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758407"/>
              </p:ext>
            </p:extLst>
          </p:nvPr>
        </p:nvGraphicFramePr>
        <p:xfrm>
          <a:off x="509588" y="2519363"/>
          <a:ext cx="8659812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Document" r:id="rId4" imgW="6240767" imgH="2753935" progId="Word.Document.8">
                  <p:embed/>
                </p:oleObj>
              </mc:Choice>
              <mc:Fallback>
                <p:oleObj name="Document" r:id="rId4" imgW="6240767" imgH="27539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9363"/>
                        <a:ext cx="8659812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7146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D 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Real timing estimation, CFO, phase </a:t>
            </a:r>
            <a:r>
              <a:rPr lang="en-US" dirty="0" smtClean="0"/>
              <a:t>tracking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RL-SIG repetition detection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Hamming Distance threshold = [8,12,16,20]</a:t>
            </a:r>
            <a:endParaRPr lang="en-US" dirty="0"/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1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015" y="2007455"/>
            <a:ext cx="4167323" cy="312888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 Performance (11a)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91446" y="17030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RLSIG only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421840" y="1669289"/>
            <a:ext cx="460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RLSIG + 11ax Reserved Bit check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12587" y="5097647"/>
            <a:ext cx="46499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Even against legacy devices, exactly 50% less false detect errors can be achieved)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33550" y="4221088"/>
            <a:ext cx="17281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50% Less errors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78" y="1972596"/>
            <a:ext cx="4146924" cy="311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4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Detect Performance against Future devices 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If a future standard set the 11ax Reserved bit to zero, 11ax False Detection will improve with SNR regardless of the HD threshold.</a:t>
            </a:r>
            <a:endParaRPr lang="en-US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427" y="2719147"/>
            <a:ext cx="5000758" cy="3754645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444208" y="4365104"/>
            <a:ext cx="18002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 high SNR errors</a:t>
            </a:r>
          </a:p>
        </p:txBody>
      </p:sp>
    </p:spTree>
    <p:extLst>
      <p:ext uri="{BB962C8B-B14F-4D97-AF65-F5344CB8AC3E}">
        <p14:creationId xmlns:p14="http://schemas.microsoft.com/office/powerpoint/2010/main" val="172817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Missdetect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4521" y="5501556"/>
            <a:ext cx="4917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Some degradation at very high thresholds. But very high thresholds result in high false detect and hence must be avoided anyway.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05661" y="1971112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RLSIG only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09306" y="1971113"/>
            <a:ext cx="4534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RLSIG + 11ax Reserved Bit check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17" y="2305595"/>
            <a:ext cx="4407089" cy="330890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4149" y="2273449"/>
            <a:ext cx="4449903" cy="334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discussions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 Future extensibility</a:t>
            </a:r>
          </a:p>
          <a:p>
            <a:r>
              <a:rPr lang="en-US" sz="1800" dirty="0" smtClean="0"/>
              <a:t>	- </a:t>
            </a:r>
            <a:r>
              <a:rPr lang="en-US" sz="1800" b="0" dirty="0" smtClean="0"/>
              <a:t>With the 11ax reserved bit, future WLANs </a:t>
            </a:r>
            <a:r>
              <a:rPr lang="en-US" sz="1800" dirty="0" smtClean="0"/>
              <a:t>will have the option </a:t>
            </a:r>
            <a:r>
              <a:rPr lang="en-US" sz="1800" b="0" dirty="0" smtClean="0"/>
              <a:t>to reuse 11ax </a:t>
            </a:r>
            <a:r>
              <a:rPr lang="en-US" sz="1800" b="0" dirty="0" err="1" smtClean="0"/>
              <a:t>autodetection</a:t>
            </a:r>
            <a:r>
              <a:rPr lang="en-US" sz="1800" b="0" dirty="0" smtClean="0"/>
              <a:t> circuit with the same performance.</a:t>
            </a:r>
          </a:p>
          <a:p>
            <a:endParaRPr lang="en-US" sz="1800" dirty="0" smtClean="0"/>
          </a:p>
          <a:p>
            <a:r>
              <a:rPr lang="en-US" sz="1800" dirty="0" smtClean="0"/>
              <a:t>On the 11ax Reserved Bit Indicator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800" b="0" dirty="0" smtClean="0"/>
              <a:t>Based on our simulation, </a:t>
            </a:r>
            <a:r>
              <a:rPr lang="en-US" sz="1800" dirty="0" smtClean="0"/>
              <a:t>one bit is enough </a:t>
            </a:r>
            <a:r>
              <a:rPr lang="en-US" sz="1800" b="0" dirty="0" smtClean="0"/>
              <a:t>for the false detection error to track the LSIG PER curve (slide 12). </a:t>
            </a:r>
          </a:p>
          <a:p>
            <a:endParaRPr lang="en-US" sz="1800" b="0" dirty="0"/>
          </a:p>
          <a:p>
            <a:endParaRPr lang="en-US" sz="18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68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11-15/0579, “Preamble design and auto-detection,” </a:t>
            </a:r>
            <a:r>
              <a:rPr lang="en-US" dirty="0" err="1"/>
              <a:t>Hongyuan</a:t>
            </a:r>
            <a:r>
              <a:rPr lang="en-US" dirty="0"/>
              <a:t> Zhang (Marvell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[</a:t>
            </a:r>
            <a:r>
              <a:rPr lang="en-US" dirty="0"/>
              <a:t>2] 15/0081, “Considerations on 11ax Auto-detection Methods,” </a:t>
            </a:r>
            <a:r>
              <a:rPr lang="en-US" dirty="0" err="1"/>
              <a:t>Jaeyoung</a:t>
            </a:r>
            <a:r>
              <a:rPr lang="en-US" dirty="0"/>
              <a:t> Song (KAIST)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Every time there is a new amendment requiring a new PHY preamble format, we always run into the problem of how to do the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against all previous PHY preamble formats.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We propose to create a new preamble format that is efficient and straightforward extensible for future PHY amendments.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There have been a few proposals for the preamble format and its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but they’re extensibility is either uncertain or inefficient [1,2].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 Develop </a:t>
            </a:r>
            <a:r>
              <a:rPr lang="en-US" smtClean="0"/>
              <a:t>an extensible new </a:t>
            </a:r>
            <a:r>
              <a:rPr lang="en-US" dirty="0" smtClean="0"/>
              <a:t>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8" name="フローチャート : 代替処理 6"/>
          <p:cNvSpPr/>
          <p:nvPr/>
        </p:nvSpPr>
        <p:spPr>
          <a:xfrm>
            <a:off x="3059832" y="2060848"/>
            <a:ext cx="1871663" cy="43180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  <a:latin typeface="Calibri" pitchFamily="34" charset="0"/>
              </a:rPr>
              <a:t>START</a:t>
            </a:r>
            <a:endParaRPr lang="ja-JP" alt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フローチャート : 判断 7"/>
          <p:cNvSpPr/>
          <p:nvPr/>
        </p:nvSpPr>
        <p:spPr>
          <a:xfrm>
            <a:off x="2555800" y="3140968"/>
            <a:ext cx="2879725" cy="71913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b="1" dirty="0" smtClean="0">
                <a:solidFill>
                  <a:schemeClr val="tx1"/>
                </a:solidFill>
                <a:latin typeface="Calibri" pitchFamily="34" charset="0"/>
              </a:rPr>
              <a:t>STEP 1</a:t>
            </a: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New Format?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>
            <a:stCxn id="8" idx="2"/>
            <a:endCxn id="9" idx="0"/>
          </p:cNvCxnSpPr>
          <p:nvPr/>
        </p:nvCxnSpPr>
        <p:spPr bwMode="auto">
          <a:xfrm flipH="1">
            <a:off x="3995663" y="2492648"/>
            <a:ext cx="1" cy="648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正方形/長方形 16"/>
          <p:cNvSpPr/>
          <p:nvPr/>
        </p:nvSpPr>
        <p:spPr>
          <a:xfrm>
            <a:off x="5726116" y="4801086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11ac </a:t>
            </a:r>
            <a:r>
              <a:rPr lang="en-US" altLang="ja-JP" sz="1050" dirty="0" err="1" smtClean="0">
                <a:solidFill>
                  <a:srgbClr val="FF0000"/>
                </a:solidFill>
                <a:latin typeface="Calibri" pitchFamily="34" charset="0"/>
              </a:rPr>
              <a:t>Autodetection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1" name="カギ線コネクタ 20"/>
          <p:cNvCxnSpPr>
            <a:stCxn id="9" idx="3"/>
            <a:endCxn id="17" idx="0"/>
          </p:cNvCxnSpPr>
          <p:nvPr/>
        </p:nvCxnSpPr>
        <p:spPr bwMode="auto">
          <a:xfrm>
            <a:off x="5435525" y="3500537"/>
            <a:ext cx="902572" cy="13005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正方形/長方形 22"/>
          <p:cNvSpPr/>
          <p:nvPr/>
        </p:nvSpPr>
        <p:spPr>
          <a:xfrm>
            <a:off x="3214354" y="4801086"/>
            <a:ext cx="1538196" cy="4679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Step 2: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11ax and future format 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6" name="直線矢印コネクタ 25"/>
          <p:cNvCxnSpPr>
            <a:stCxn id="9" idx="2"/>
            <a:endCxn id="23" idx="0"/>
          </p:cNvCxnSpPr>
          <p:nvPr/>
        </p:nvCxnSpPr>
        <p:spPr bwMode="auto">
          <a:xfrm flipH="1">
            <a:off x="3983452" y="3860105"/>
            <a:ext cx="12211" cy="940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726116" y="314096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06411" y="408401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45952" y="2667551"/>
            <a:ext cx="40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1: Isolate the New Preamble Format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32907" y="5253433"/>
            <a:ext cx="5824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2: Define an extensible encoding for 11ax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and future extensions</a:t>
            </a:r>
          </a:p>
        </p:txBody>
      </p:sp>
    </p:spTree>
    <p:extLst>
      <p:ext uri="{BB962C8B-B14F-4D97-AF65-F5344CB8AC3E}">
        <p14:creationId xmlns:p14="http://schemas.microsoft.com/office/powerpoint/2010/main" val="100317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Isolating the new 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38" name="テキスト ボックス 87"/>
          <p:cNvSpPr txBox="1">
            <a:spLocks noChangeArrowheads="1"/>
          </p:cNvSpPr>
          <p:nvPr/>
        </p:nvSpPr>
        <p:spPr bwMode="auto">
          <a:xfrm>
            <a:off x="3975100" y="2378100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9" name="テキスト ボックス 88"/>
          <p:cNvSpPr txBox="1">
            <a:spLocks noChangeArrowheads="1"/>
          </p:cNvSpPr>
          <p:nvPr/>
        </p:nvSpPr>
        <p:spPr bwMode="auto">
          <a:xfrm>
            <a:off x="3348038" y="2378100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テキスト ボックス 89"/>
          <p:cNvSpPr txBox="1">
            <a:spLocks noChangeArrowheads="1"/>
          </p:cNvSpPr>
          <p:nvPr/>
        </p:nvSpPr>
        <p:spPr bwMode="auto">
          <a:xfrm>
            <a:off x="2627313" y="2378100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13080" y="3045731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1. By using BPSK in the 2 symbols after L-SIG, we quickly narrow down the option to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11ax+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Legacy with BPSK modulated data</a:t>
            </a:r>
          </a:p>
          <a:p>
            <a:pPr marL="342900" indent="-342900">
              <a:buAutoNum type="arabicPeriod" startAt="2"/>
            </a:pPr>
            <a:r>
              <a:rPr lang="en-US" sz="1800" dirty="0" smtClean="0">
                <a:solidFill>
                  <a:schemeClr val="tx1"/>
                </a:solidFill>
              </a:rPr>
              <a:t>To rule out Legacy with BPSK, several approaches can be made [1-2].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CRC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Service Field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Additional QBPSK symbol at the end of HE-SIG2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Special patterns in HE-SIG1 (Repeated L-SIG, Signatures)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2941525" y="2732811"/>
            <a:ext cx="2232248" cy="32320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30053" y="2002590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315678" y="2007353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318853" y="1997828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598128" y="1997828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158265" y="1989890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5" name="テキスト ボックス 7"/>
          <p:cNvSpPr txBox="1">
            <a:spLocks noChangeArrowheads="1"/>
          </p:cNvSpPr>
          <p:nvPr/>
        </p:nvSpPr>
        <p:spPr bwMode="auto">
          <a:xfrm>
            <a:off x="1158265" y="2031165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 rot="5400000">
            <a:off x="1698809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2417947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11"/>
          <p:cNvSpPr txBox="1">
            <a:spLocks noChangeArrowheads="1"/>
          </p:cNvSpPr>
          <p:nvPr/>
        </p:nvSpPr>
        <p:spPr bwMode="auto">
          <a:xfrm>
            <a:off x="1883753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69" name="テキスト ボックス 12"/>
          <p:cNvSpPr txBox="1">
            <a:spLocks noChangeArrowheads="1"/>
          </p:cNvSpPr>
          <p:nvPr/>
        </p:nvSpPr>
        <p:spPr bwMode="auto">
          <a:xfrm>
            <a:off x="2599715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rot="5400000">
            <a:off x="3138672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4570597" y="2174834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848283" y="2157372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5011628" y="2034511"/>
            <a:ext cx="995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2: </a:t>
            </a:r>
            <a:r>
              <a:rPr lang="en-US" dirty="0">
                <a:solidFill>
                  <a:schemeClr val="tx1"/>
                </a:solidFill>
              </a:rPr>
              <a:t>Define an extensible format to separate 11ax+ </a:t>
            </a:r>
            <a:r>
              <a:rPr lang="en-US" dirty="0" smtClean="0">
                <a:solidFill>
                  <a:schemeClr val="tx1"/>
                </a:solidFill>
              </a:rPr>
              <a:t>preamble </a:t>
            </a:r>
            <a:r>
              <a:rPr lang="en-US" dirty="0">
                <a:solidFill>
                  <a:schemeClr val="tx1"/>
                </a:solidFill>
              </a:rPr>
              <a:t>formats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5859612" y="1824261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5237" y="1829024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48412" y="1819499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27687" y="1819499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87824" y="1811561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2987824" y="1852836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>
            <a:off x="3528368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4247506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1"/>
          <p:cNvSpPr txBox="1">
            <a:spLocks noChangeArrowheads="1"/>
          </p:cNvSpPr>
          <p:nvPr/>
        </p:nvSpPr>
        <p:spPr bwMode="auto">
          <a:xfrm>
            <a:off x="3713312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4429274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5400000">
            <a:off x="4968231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6400156" y="199650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87"/>
          <p:cNvSpPr txBox="1">
            <a:spLocks noChangeArrowheads="1"/>
          </p:cNvSpPr>
          <p:nvPr/>
        </p:nvSpPr>
        <p:spPr bwMode="auto">
          <a:xfrm>
            <a:off x="5775474" y="2210024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20" name="テキスト ボックス 88"/>
          <p:cNvSpPr txBox="1">
            <a:spLocks noChangeArrowheads="1"/>
          </p:cNvSpPr>
          <p:nvPr/>
        </p:nvSpPr>
        <p:spPr bwMode="auto">
          <a:xfrm>
            <a:off x="5148412" y="2210024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テキスト ボックス 89"/>
          <p:cNvSpPr txBox="1">
            <a:spLocks noChangeArrowheads="1"/>
          </p:cNvSpPr>
          <p:nvPr/>
        </p:nvSpPr>
        <p:spPr bwMode="auto">
          <a:xfrm>
            <a:off x="4427687" y="2210024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rot="5400000">
            <a:off x="5677842" y="1979043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687492" y="1772816"/>
            <a:ext cx="9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TBD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H="1">
            <a:off x="3726752" y="2183036"/>
            <a:ext cx="1413725" cy="5940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5875484" y="2175099"/>
            <a:ext cx="2324102" cy="605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/>
          <p:cNvSpPr/>
          <p:nvPr/>
        </p:nvSpPr>
        <p:spPr>
          <a:xfrm>
            <a:off x="3708549" y="2780928"/>
            <a:ext cx="4491037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39149" y="284824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11ax-SIG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/>
          <p:cNvCxnSpPr/>
          <p:nvPr/>
        </p:nvCxnSpPr>
        <p:spPr bwMode="auto">
          <a:xfrm flipV="1">
            <a:off x="3591547" y="3267727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テキスト ボックス 76"/>
          <p:cNvSpPr txBox="1"/>
          <p:nvPr/>
        </p:nvSpPr>
        <p:spPr>
          <a:xfrm>
            <a:off x="2987824" y="3431591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11ax indicator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3508590" y="286414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444429" y="280606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02021" y="615016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Note: 11bx, 11cx, etc. are future extensions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3897412" y="3861048"/>
            <a:ext cx="4320629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535319" y="392836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11bx-SIG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512380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48219" y="388618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3701867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625832" y="3896323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175940" y="4681669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11bx indicator</a:t>
            </a:r>
          </a:p>
        </p:txBody>
      </p:sp>
      <p:cxnSp>
        <p:nvCxnSpPr>
          <p:cNvPr id="95" name="直線矢印コネクタ 94"/>
          <p:cNvCxnSpPr/>
          <p:nvPr/>
        </p:nvCxnSpPr>
        <p:spPr bwMode="auto">
          <a:xfrm flipV="1">
            <a:off x="3785158" y="439991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/>
          <p:cNvSpPr/>
          <p:nvPr/>
        </p:nvSpPr>
        <p:spPr>
          <a:xfrm>
            <a:off x="4281737" y="5013176"/>
            <a:ext cx="3917850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709964" y="5080496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11cx-SIG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3687025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622864" y="5038310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3876512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00477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540886" y="5825962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11cx indicator</a:t>
            </a:r>
          </a:p>
        </p:txBody>
      </p:sp>
      <p:cxnSp>
        <p:nvCxnSpPr>
          <p:cNvPr id="103" name="直線矢印コネクタ 102"/>
          <p:cNvCxnSpPr/>
          <p:nvPr/>
        </p:nvCxnSpPr>
        <p:spPr bwMode="auto">
          <a:xfrm flipV="1">
            <a:off x="4150104" y="5544203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正方形/長方形 103"/>
          <p:cNvSpPr/>
          <p:nvPr/>
        </p:nvSpPr>
        <p:spPr>
          <a:xfrm>
            <a:off x="4082144" y="509942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005486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99592" y="2864146"/>
            <a:ext cx="1800200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Propose a Prefix code for encoding the format</a:t>
            </a:r>
          </a:p>
        </p:txBody>
      </p:sp>
    </p:spTree>
    <p:extLst>
      <p:ext uri="{BB962C8B-B14F-4D97-AF65-F5344CB8AC3E}">
        <p14:creationId xmlns:p14="http://schemas.microsoft.com/office/powerpoint/2010/main" val="78242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Proposed Step 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1800" b="0" dirty="0" smtClean="0"/>
              <a:t>With </a:t>
            </a:r>
            <a:r>
              <a:rPr lang="en-US" sz="1800" b="0" dirty="0"/>
              <a:t>Step 1, 11ax devices can readily distinguish its packet from 11ac and earlier packet formats. However with Step 2, it can also </a:t>
            </a:r>
            <a:r>
              <a:rPr lang="en-US" sz="1800" dirty="0"/>
              <a:t>distinguish itself from future extensions</a:t>
            </a:r>
            <a:r>
              <a:rPr lang="en-US" sz="1800" dirty="0" smtClean="0"/>
              <a:t>.</a:t>
            </a:r>
          </a:p>
          <a:p>
            <a:pPr>
              <a:buAutoNum type="arabicPeriod"/>
            </a:pPr>
            <a:r>
              <a:rPr lang="en-US" sz="1800" b="0" dirty="0" smtClean="0"/>
              <a:t> Step 2  can either serve as an </a:t>
            </a:r>
            <a:r>
              <a:rPr lang="en-US" sz="1800" dirty="0" smtClean="0"/>
              <a:t>additional check</a:t>
            </a:r>
            <a:r>
              <a:rPr lang="en-US" sz="1800" b="0" dirty="0" smtClean="0"/>
              <a:t> for detecting 11ax preambles or a built in </a:t>
            </a:r>
            <a:r>
              <a:rPr lang="en-US" sz="1800" dirty="0" smtClean="0"/>
              <a:t>spoofing method </a:t>
            </a:r>
            <a:r>
              <a:rPr lang="en-US" sz="1800" b="0" dirty="0" smtClean="0"/>
              <a:t>that can be used by future </a:t>
            </a:r>
            <a:r>
              <a:rPr lang="en-US" sz="1800" b="0" dirty="0" err="1" smtClean="0"/>
              <a:t>ammendments</a:t>
            </a:r>
            <a:r>
              <a:rPr lang="en-US" sz="1800" b="0" dirty="0"/>
              <a:t>.</a:t>
            </a:r>
            <a:endParaRPr lang="en-US" sz="1800" b="0" dirty="0" smtClean="0"/>
          </a:p>
          <a:p>
            <a:pPr marL="0" indent="0"/>
            <a:r>
              <a:rPr lang="en-US" sz="1800" b="0" dirty="0" smtClean="0"/>
              <a:t>3. Once the received frame is judged to be of the new format, detections of the future extensions have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Accuracy </a:t>
            </a:r>
            <a:r>
              <a:rPr lang="en-US" sz="1800" b="0" dirty="0" smtClean="0"/>
              <a:t>- Equal to the BER of the L-SIG (or HE-SIG). This already has very good accuracy due to the Viterbi decoder.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Extensibility</a:t>
            </a:r>
            <a:r>
              <a:rPr lang="en-US" sz="1800" b="0" dirty="0" smtClean="0"/>
              <a:t>- Only one bit overhead for 11ax. Additional bit per future extension.</a:t>
            </a:r>
          </a:p>
          <a:p>
            <a:pPr marL="0" indent="0"/>
            <a:r>
              <a:rPr lang="en-US" sz="1800" b="0" dirty="0" smtClean="0"/>
              <a:t>4. By using a </a:t>
            </a:r>
            <a:r>
              <a:rPr lang="en-US" sz="1800" dirty="0" smtClean="0"/>
              <a:t>prefix code </a:t>
            </a:r>
            <a:r>
              <a:rPr lang="en-US" sz="1800" b="0" dirty="0" smtClean="0"/>
              <a:t>based encoding, we don’t need to allot any bits for extensions that doesn’t exist yet.</a:t>
            </a:r>
          </a:p>
          <a:p>
            <a:pPr marL="0" indent="0"/>
            <a:endParaRPr lang="en-US" sz="18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9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for r2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Proposed Method applied to RLSIG method </a:t>
            </a:r>
          </a:p>
          <a:p>
            <a:r>
              <a:rPr lang="en-US" dirty="0" smtClean="0"/>
              <a:t>2. Simulation Results</a:t>
            </a:r>
          </a:p>
          <a:p>
            <a:r>
              <a:rPr lang="en-US" dirty="0" smtClean="0"/>
              <a:t>3. Other discussions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283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Proposed </a:t>
            </a:r>
            <a:r>
              <a:rPr lang="en-US" sz="2800" dirty="0"/>
              <a:t>Method applied to RLSIG </a:t>
            </a:r>
            <a:r>
              <a:rPr lang="en-US" sz="2800" dirty="0" smtClean="0"/>
              <a:t>preamble</a:t>
            </a:r>
            <a:endParaRPr 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3833513" y="1979289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557415" y="1999926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SIGA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46215" y="1995164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25490" y="1995164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685627" y="1987226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1685627" y="2028501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>
            <a:off x="2226171" y="217534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2945309" y="217534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1"/>
          <p:cNvSpPr txBox="1">
            <a:spLocks noChangeArrowheads="1"/>
          </p:cNvSpPr>
          <p:nvPr/>
        </p:nvSpPr>
        <p:spPr bwMode="auto">
          <a:xfrm>
            <a:off x="2411115" y="2025326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3131840" y="2025326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5400000">
            <a:off x="3666034" y="217534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5097959" y="217217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rot="5400000">
            <a:off x="4375645" y="2154708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5385295" y="1948481"/>
            <a:ext cx="9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TBD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12"/>
          <p:cNvSpPr txBox="1">
            <a:spLocks noChangeArrowheads="1"/>
          </p:cNvSpPr>
          <p:nvPr/>
        </p:nvSpPr>
        <p:spPr bwMode="auto">
          <a:xfrm>
            <a:off x="3866543" y="2033263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 smtClean="0">
                <a:latin typeface="Calibri" panose="020F0502020204030204" pitchFamily="34" charset="0"/>
              </a:rPr>
              <a:t>RL-SIG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22" name="直線コネクタ 21"/>
          <p:cNvCxnSpPr>
            <a:endCxn id="47" idx="0"/>
          </p:cNvCxnSpPr>
          <p:nvPr/>
        </p:nvCxnSpPr>
        <p:spPr bwMode="auto">
          <a:xfrm flipH="1">
            <a:off x="3628886" y="2359971"/>
            <a:ext cx="925353" cy="2471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 flipH="1">
            <a:off x="5278122" y="2357114"/>
            <a:ext cx="3306" cy="2607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正方形/長方形 23"/>
          <p:cNvSpPr/>
          <p:nvPr/>
        </p:nvSpPr>
        <p:spPr bwMode="auto">
          <a:xfrm>
            <a:off x="3667780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73478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80968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87802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3952922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4019928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409482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171381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4246279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313285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388183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4456523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4531421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4598427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673325" y="2599889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744232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4819130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488613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496103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5029374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104272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5171278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246176" y="2599456"/>
            <a:ext cx="72008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3592882" y="2607076"/>
            <a:ext cx="72008" cy="2880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直線矢印コネクタ 52"/>
          <p:cNvCxnSpPr>
            <a:endCxn id="47" idx="1"/>
          </p:cNvCxnSpPr>
          <p:nvPr/>
        </p:nvCxnSpPr>
        <p:spPr bwMode="auto">
          <a:xfrm flipV="1">
            <a:off x="3434495" y="2751092"/>
            <a:ext cx="158387" cy="2268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/>
          <p:cNvSpPr txBox="1"/>
          <p:nvPr/>
        </p:nvSpPr>
        <p:spPr>
          <a:xfrm>
            <a:off x="980518" y="4417360"/>
            <a:ext cx="81279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Advantages</a:t>
            </a:r>
          </a:p>
          <a:p>
            <a:pPr marL="457200" indent="-457200"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When all 11ax devices set this bit to 1, future devices using the same detection circuit will easily know that the packet is 11ax</a:t>
            </a:r>
          </a:p>
          <a:p>
            <a:pPr marL="457200" indent="-457200"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Future devices can set 11ax reserved bit to 0 to avoid false detection by 11ax devices. </a:t>
            </a:r>
          </a:p>
        </p:txBody>
      </p:sp>
      <p:graphicFrame>
        <p:nvGraphicFramePr>
          <p:cNvPr id="82" name="表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064800"/>
              </p:ext>
            </p:extLst>
          </p:nvPr>
        </p:nvGraphicFramePr>
        <p:xfrm>
          <a:off x="2386540" y="3004331"/>
          <a:ext cx="44897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436"/>
                <a:gridCol w="2520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11ax</a:t>
                      </a:r>
                      <a:r>
                        <a:rPr lang="en-US" baseline="0" dirty="0" smtClean="0"/>
                        <a:t> Reserved 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FORMAT==HE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otherwise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8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6382"/>
          </a:xfrm>
        </p:spPr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 2015</a:t>
            </a:r>
            <a:endParaRPr lang="en-GB" dirty="0"/>
          </a:p>
        </p:txBody>
      </p:sp>
      <p:sp>
        <p:nvSpPr>
          <p:cNvPr id="11" name="フローチャート : 代替処理 6"/>
          <p:cNvSpPr/>
          <p:nvPr/>
        </p:nvSpPr>
        <p:spPr>
          <a:xfrm>
            <a:off x="2508565" y="1753532"/>
            <a:ext cx="1871663" cy="43180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  <a:latin typeface="Calibri" pitchFamily="34" charset="0"/>
              </a:rPr>
              <a:t>START</a:t>
            </a:r>
            <a:endParaRPr lang="ja-JP" alt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フローチャート : 判断 7"/>
          <p:cNvSpPr/>
          <p:nvPr/>
        </p:nvSpPr>
        <p:spPr>
          <a:xfrm>
            <a:off x="2256547" y="2393801"/>
            <a:ext cx="2375695" cy="70602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L-SIG, RL-SIG repetition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>
            <a:stCxn id="11" idx="2"/>
            <a:endCxn id="12" idx="0"/>
          </p:cNvCxnSpPr>
          <p:nvPr/>
        </p:nvCxnSpPr>
        <p:spPr bwMode="auto">
          <a:xfrm flipH="1">
            <a:off x="3444395" y="2185332"/>
            <a:ext cx="2" cy="2084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正方形/長方形 13"/>
          <p:cNvSpPr/>
          <p:nvPr/>
        </p:nvSpPr>
        <p:spPr>
          <a:xfrm>
            <a:off x="5302508" y="3651502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Legacy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detection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474532" y="5363661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827396" y="5930111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11ax Decode Procedure</a:t>
            </a:r>
            <a:endParaRPr lang="ja-JP" altLang="en-US" sz="1100" dirty="0">
              <a:latin typeface="Calibri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829516" y="4810503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フローチャート : 判断 7"/>
          <p:cNvSpPr/>
          <p:nvPr/>
        </p:nvSpPr>
        <p:spPr>
          <a:xfrm>
            <a:off x="2267295" y="3515183"/>
            <a:ext cx="2375695" cy="70602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LSIG Content Check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24" name="直線矢印コネクタ 23"/>
          <p:cNvCxnSpPr>
            <a:stCxn id="12" idx="2"/>
            <a:endCxn id="38" idx="0"/>
          </p:cNvCxnSpPr>
          <p:nvPr/>
        </p:nvCxnSpPr>
        <p:spPr bwMode="auto">
          <a:xfrm>
            <a:off x="3444395" y="3099828"/>
            <a:ext cx="10748" cy="4153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カギ線コネクタ 29"/>
          <p:cNvCxnSpPr>
            <a:stCxn id="12" idx="3"/>
            <a:endCxn id="14" idx="0"/>
          </p:cNvCxnSpPr>
          <p:nvPr/>
        </p:nvCxnSpPr>
        <p:spPr bwMode="auto">
          <a:xfrm>
            <a:off x="4632242" y="2746815"/>
            <a:ext cx="1282247" cy="904687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直線矢印コネクタ 42"/>
          <p:cNvCxnSpPr>
            <a:stCxn id="38" idx="3"/>
            <a:endCxn id="14" idx="1"/>
          </p:cNvCxnSpPr>
          <p:nvPr/>
        </p:nvCxnSpPr>
        <p:spPr bwMode="auto">
          <a:xfrm flipV="1">
            <a:off x="4642990" y="3868196"/>
            <a:ext cx="659518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4884258" y="2292830"/>
            <a:ext cx="49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502689" y="3090088"/>
            <a:ext cx="49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51" name="フローチャート : 判断 7"/>
          <p:cNvSpPr/>
          <p:nvPr/>
        </p:nvSpPr>
        <p:spPr>
          <a:xfrm>
            <a:off x="2256546" y="4581128"/>
            <a:ext cx="2375695" cy="70602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11ax Reserved Bit==1?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53" name="直線矢印コネクタ 52"/>
          <p:cNvCxnSpPr>
            <a:stCxn id="38" idx="2"/>
            <a:endCxn id="51" idx="0"/>
          </p:cNvCxnSpPr>
          <p:nvPr/>
        </p:nvCxnSpPr>
        <p:spPr bwMode="auto">
          <a:xfrm flipH="1">
            <a:off x="3444394" y="4221210"/>
            <a:ext cx="10749" cy="3599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線矢印コネクタ 54"/>
          <p:cNvCxnSpPr>
            <a:stCxn id="51" idx="2"/>
            <a:endCxn id="32" idx="0"/>
          </p:cNvCxnSpPr>
          <p:nvPr/>
        </p:nvCxnSpPr>
        <p:spPr bwMode="auto">
          <a:xfrm flipH="1">
            <a:off x="3439377" y="5287155"/>
            <a:ext cx="5017" cy="642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7" name="カギ線コネクタ 56"/>
          <p:cNvCxnSpPr>
            <a:stCxn id="51" idx="3"/>
          </p:cNvCxnSpPr>
          <p:nvPr/>
        </p:nvCxnSpPr>
        <p:spPr bwMode="auto">
          <a:xfrm>
            <a:off x="4632241" y="4934142"/>
            <a:ext cx="1187850" cy="46994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正方形/長方形 59"/>
          <p:cNvSpPr/>
          <p:nvPr/>
        </p:nvSpPr>
        <p:spPr>
          <a:xfrm>
            <a:off x="5196411" y="5391939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Future Standard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Procedure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533868" y="4170336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756331" y="3420669"/>
            <a:ext cx="498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50424" y="2296783"/>
            <a:ext cx="2277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Compare hamming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distance (HD) with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threshold</a:t>
            </a:r>
          </a:p>
        </p:txBody>
      </p:sp>
    </p:spTree>
    <p:extLst>
      <p:ext uri="{BB962C8B-B14F-4D97-AF65-F5344CB8AC3E}">
        <p14:creationId xmlns:p14="http://schemas.microsoft.com/office/powerpoint/2010/main" val="27521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5777</TotalTime>
  <Words>909</Words>
  <Application>Microsoft Office PowerPoint</Application>
  <PresentationFormat>画面に合わせる (4:3)</PresentationFormat>
  <Paragraphs>202</Paragraphs>
  <Slides>15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Arial Unicode MS</vt:lpstr>
      <vt:lpstr>ＭＳ Ｐゴシック</vt:lpstr>
      <vt:lpstr>MS Gothic</vt:lpstr>
      <vt:lpstr>Arial</vt:lpstr>
      <vt:lpstr>Calibri</vt:lpstr>
      <vt:lpstr>Times New Roman</vt:lpstr>
      <vt:lpstr>Office テーマ</vt:lpstr>
      <vt:lpstr>Document</vt:lpstr>
      <vt:lpstr>Extensible Preamble Format Design</vt:lpstr>
      <vt:lpstr>Summary</vt:lpstr>
      <vt:lpstr>Proposal- Develop an extensible new preamble format</vt:lpstr>
      <vt:lpstr>Step 1: Isolating the new preamble format</vt:lpstr>
      <vt:lpstr>Step 2: Define an extensible format to separate 11ax+ preamble formats</vt:lpstr>
      <vt:lpstr>Benefits of Proposed Step 2</vt:lpstr>
      <vt:lpstr>Updates for r2</vt:lpstr>
      <vt:lpstr>Proposed Method applied to RLSIG preamble</vt:lpstr>
      <vt:lpstr>Autodetection Method</vt:lpstr>
      <vt:lpstr>Simulation Conditions</vt:lpstr>
      <vt:lpstr>False Detect Performance (11a)</vt:lpstr>
      <vt:lpstr>False Detect Performance against Future devices </vt:lpstr>
      <vt:lpstr>Missdetect performance</vt:lpstr>
      <vt:lpstr>Other discussions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268</cp:revision>
  <cp:lastPrinted>1601-01-01T00:00:00Z</cp:lastPrinted>
  <dcterms:created xsi:type="dcterms:W3CDTF">2015-06-17T05:34:49Z</dcterms:created>
  <dcterms:modified xsi:type="dcterms:W3CDTF">2015-09-15T04:41:34Z</dcterms:modified>
</cp:coreProperties>
</file>