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7" r:id="rId4"/>
    <p:sldId id="265" r:id="rId5"/>
    <p:sldId id="281" r:id="rId6"/>
    <p:sldId id="279" r:id="rId7"/>
    <p:sldId id="264" r:id="rId8"/>
    <p:sldId id="283" r:id="rId9"/>
    <p:sldId id="27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1012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98" y="52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802.11-14/0853r1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Extensible Preamble Format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4767" y="16986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758407"/>
              </p:ext>
            </p:extLst>
          </p:nvPr>
        </p:nvGraphicFramePr>
        <p:xfrm>
          <a:off x="509588" y="2519363"/>
          <a:ext cx="8659812" cy="381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2" name="Document" r:id="rId4" imgW="6240767" imgH="2753935" progId="Word.Document.8">
                  <p:embed/>
                </p:oleObj>
              </mc:Choice>
              <mc:Fallback>
                <p:oleObj name="Document" r:id="rId4" imgW="6240767" imgH="275393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519363"/>
                        <a:ext cx="8659812" cy="381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 smtClean="0"/>
              <a:t>Every time </a:t>
            </a:r>
            <a:r>
              <a:rPr lang="en-GB" sz="1800" b="0" dirty="0" smtClean="0"/>
              <a:t>there is a </a:t>
            </a:r>
            <a:r>
              <a:rPr lang="en-GB" sz="1800" b="0" dirty="0" smtClean="0"/>
              <a:t>new amendment requiring a new PHY preamble format, </a:t>
            </a:r>
            <a:r>
              <a:rPr lang="en-GB" sz="1800" b="0" dirty="0" smtClean="0"/>
              <a:t>we always run into the problem of how to do the </a:t>
            </a:r>
            <a:r>
              <a:rPr lang="en-GB" sz="1800" b="0" dirty="0" err="1" smtClean="0"/>
              <a:t>autodetection</a:t>
            </a:r>
            <a:r>
              <a:rPr lang="en-GB" sz="1800" b="0" dirty="0" smtClean="0"/>
              <a:t> against all </a:t>
            </a:r>
            <a:r>
              <a:rPr lang="en-GB" sz="1800" b="0" dirty="0" smtClean="0"/>
              <a:t>previous PHY preamble formats.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 smtClean="0"/>
              <a:t>We </a:t>
            </a:r>
            <a:r>
              <a:rPr lang="en-GB" sz="1800" b="0" dirty="0" smtClean="0"/>
              <a:t>propose to create a new preamble format that </a:t>
            </a:r>
            <a:r>
              <a:rPr lang="en-GB" sz="1800" b="0" dirty="0" smtClean="0"/>
              <a:t>is efficient and </a:t>
            </a:r>
            <a:r>
              <a:rPr lang="en-GB" sz="1800" b="0" dirty="0" smtClean="0"/>
              <a:t>straightforward extensible for future PHY </a:t>
            </a:r>
            <a:r>
              <a:rPr lang="en-GB" sz="1800" b="0" dirty="0" smtClean="0"/>
              <a:t>amendments.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 smtClean="0"/>
              <a:t>There have been a few proposals for the preamble format and its </a:t>
            </a:r>
            <a:r>
              <a:rPr lang="en-GB" sz="1800" b="0" dirty="0" err="1" smtClean="0"/>
              <a:t>autodetection</a:t>
            </a:r>
            <a:r>
              <a:rPr lang="en-GB" sz="1800" b="0" dirty="0" smtClean="0"/>
              <a:t> but they’re extensibility is either uncertain or inefficient.</a:t>
            </a:r>
            <a:endParaRPr lang="en-GB" sz="1800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Proposal- Develop </a:t>
            </a:r>
            <a:r>
              <a:rPr lang="en-US" smtClean="0"/>
              <a:t>an extensible new </a:t>
            </a:r>
            <a:r>
              <a:rPr lang="en-US" dirty="0" smtClean="0"/>
              <a:t>preamble format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8" name="フローチャート : 代替処理 6"/>
          <p:cNvSpPr/>
          <p:nvPr/>
        </p:nvSpPr>
        <p:spPr>
          <a:xfrm>
            <a:off x="3059832" y="2060848"/>
            <a:ext cx="1871663" cy="431800"/>
          </a:xfrm>
          <a:prstGeom prst="flowChartAlternateProcess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dirty="0">
                <a:solidFill>
                  <a:schemeClr val="tx1"/>
                </a:solidFill>
                <a:latin typeface="Calibri" pitchFamily="34" charset="0"/>
              </a:rPr>
              <a:t>START</a:t>
            </a:r>
            <a:endParaRPr lang="ja-JP" alt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フローチャート : 判断 7"/>
          <p:cNvSpPr/>
          <p:nvPr/>
        </p:nvSpPr>
        <p:spPr>
          <a:xfrm>
            <a:off x="2555800" y="3140968"/>
            <a:ext cx="2879725" cy="719137"/>
          </a:xfrm>
          <a:prstGeom prst="flowChartDecisi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400" b="1" dirty="0" smtClean="0">
                <a:solidFill>
                  <a:schemeClr val="tx1"/>
                </a:solidFill>
                <a:latin typeface="Calibri" pitchFamily="34" charset="0"/>
              </a:rPr>
              <a:t>STEP 1</a:t>
            </a:r>
            <a:r>
              <a:rPr lang="en-US" altLang="ja-JP" sz="1400" dirty="0" smtClean="0">
                <a:solidFill>
                  <a:schemeClr val="tx1"/>
                </a:solidFill>
                <a:latin typeface="Calibri" pitchFamily="34" charset="0"/>
              </a:rPr>
              <a:t>:</a:t>
            </a:r>
          </a:p>
          <a:p>
            <a:pPr algn="ctr" eaLnBrk="1" hangingPunct="1">
              <a:defRPr/>
            </a:pPr>
            <a:r>
              <a:rPr lang="en-US" altLang="ja-JP" sz="1400" dirty="0" smtClean="0">
                <a:solidFill>
                  <a:schemeClr val="tx1"/>
                </a:solidFill>
                <a:latin typeface="Calibri" pitchFamily="34" charset="0"/>
              </a:rPr>
              <a:t>New Format?</a:t>
            </a:r>
            <a:endParaRPr lang="ja-JP" alt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13" name="直線矢印コネクタ 12"/>
          <p:cNvCxnSpPr>
            <a:stCxn id="8" idx="2"/>
            <a:endCxn id="9" idx="0"/>
          </p:cNvCxnSpPr>
          <p:nvPr/>
        </p:nvCxnSpPr>
        <p:spPr bwMode="auto">
          <a:xfrm flipH="1">
            <a:off x="3995663" y="2492648"/>
            <a:ext cx="1" cy="6483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正方形/長方形 16"/>
          <p:cNvSpPr/>
          <p:nvPr/>
        </p:nvSpPr>
        <p:spPr>
          <a:xfrm>
            <a:off x="5726116" y="4801086"/>
            <a:ext cx="1223962" cy="4333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050" dirty="0" smtClean="0">
                <a:solidFill>
                  <a:srgbClr val="FF0000"/>
                </a:solidFill>
                <a:latin typeface="Calibri" pitchFamily="34" charset="0"/>
              </a:rPr>
              <a:t>11ac </a:t>
            </a:r>
            <a:r>
              <a:rPr lang="en-US" altLang="ja-JP" sz="1050" dirty="0" err="1" smtClean="0">
                <a:solidFill>
                  <a:srgbClr val="FF0000"/>
                </a:solidFill>
                <a:latin typeface="Calibri" pitchFamily="34" charset="0"/>
              </a:rPr>
              <a:t>Autodetection</a:t>
            </a:r>
            <a:endParaRPr lang="ja-JP" altLang="en-US" sz="1100" dirty="0">
              <a:latin typeface="Calibri" pitchFamily="34" charset="0"/>
            </a:endParaRPr>
          </a:p>
        </p:txBody>
      </p:sp>
      <p:cxnSp>
        <p:nvCxnSpPr>
          <p:cNvPr id="21" name="カギ線コネクタ 20"/>
          <p:cNvCxnSpPr>
            <a:stCxn id="9" idx="3"/>
            <a:endCxn id="17" idx="0"/>
          </p:cNvCxnSpPr>
          <p:nvPr/>
        </p:nvCxnSpPr>
        <p:spPr bwMode="auto">
          <a:xfrm>
            <a:off x="5435525" y="3500537"/>
            <a:ext cx="902572" cy="130054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正方形/長方形 22"/>
          <p:cNvSpPr/>
          <p:nvPr/>
        </p:nvSpPr>
        <p:spPr>
          <a:xfrm>
            <a:off x="3214354" y="4801086"/>
            <a:ext cx="1538196" cy="46791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050" dirty="0" smtClean="0">
                <a:solidFill>
                  <a:srgbClr val="FF0000"/>
                </a:solidFill>
                <a:latin typeface="Calibri" pitchFamily="34" charset="0"/>
              </a:rPr>
              <a:t>Step 2:</a:t>
            </a:r>
          </a:p>
          <a:p>
            <a:pPr algn="ctr" eaLnBrk="1" hangingPunct="1">
              <a:defRPr/>
            </a:pPr>
            <a:r>
              <a:rPr lang="en-US" altLang="ja-JP" sz="1050" dirty="0" smtClean="0">
                <a:solidFill>
                  <a:srgbClr val="FF0000"/>
                </a:solidFill>
                <a:latin typeface="Calibri" pitchFamily="34" charset="0"/>
              </a:rPr>
              <a:t>11ax and future format detection</a:t>
            </a:r>
            <a:endParaRPr lang="ja-JP" altLang="en-US" sz="1100" dirty="0">
              <a:latin typeface="Calibri" pitchFamily="34" charset="0"/>
            </a:endParaRPr>
          </a:p>
        </p:txBody>
      </p:sp>
      <p:cxnSp>
        <p:nvCxnSpPr>
          <p:cNvPr id="26" name="直線矢印コネクタ 25"/>
          <p:cNvCxnSpPr>
            <a:stCxn id="9" idx="2"/>
            <a:endCxn id="23" idx="0"/>
          </p:cNvCxnSpPr>
          <p:nvPr/>
        </p:nvCxnSpPr>
        <p:spPr bwMode="auto">
          <a:xfrm flipH="1">
            <a:off x="3983452" y="3860105"/>
            <a:ext cx="12211" cy="9409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テキスト ボックス 26"/>
          <p:cNvSpPr txBox="1"/>
          <p:nvPr/>
        </p:nvSpPr>
        <p:spPr>
          <a:xfrm>
            <a:off x="5726116" y="3140968"/>
            <a:ext cx="50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006411" y="4084018"/>
            <a:ext cx="50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945952" y="2667551"/>
            <a:ext cx="4062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Step 1: Isolate the New Preamble Format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432907" y="5253433"/>
            <a:ext cx="5824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Step 2: Define an extensible encoding for 11ax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and future extensions</a:t>
            </a:r>
          </a:p>
        </p:txBody>
      </p:sp>
    </p:spTree>
    <p:extLst>
      <p:ext uri="{BB962C8B-B14F-4D97-AF65-F5344CB8AC3E}">
        <p14:creationId xmlns:p14="http://schemas.microsoft.com/office/powerpoint/2010/main" val="100317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Isolating the new preamble format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38" name="テキスト ボックス 87"/>
          <p:cNvSpPr txBox="1">
            <a:spLocks noChangeArrowheads="1"/>
          </p:cNvSpPr>
          <p:nvPr/>
        </p:nvSpPr>
        <p:spPr bwMode="auto">
          <a:xfrm>
            <a:off x="3975100" y="2378100"/>
            <a:ext cx="8651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latin typeface="Calibri" panose="020F0502020204030204" pitchFamily="34" charset="0"/>
              </a:rPr>
              <a:t>BPSK</a:t>
            </a:r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39" name="テキスト ボックス 88"/>
          <p:cNvSpPr txBox="1">
            <a:spLocks noChangeArrowheads="1"/>
          </p:cNvSpPr>
          <p:nvPr/>
        </p:nvSpPr>
        <p:spPr bwMode="auto">
          <a:xfrm>
            <a:off x="3348038" y="2378100"/>
            <a:ext cx="719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solidFill>
                  <a:schemeClr val="accent2"/>
                </a:solidFill>
                <a:latin typeface="Calibri" panose="020F0502020204030204" pitchFamily="34" charset="0"/>
              </a:rPr>
              <a:t>BPSK</a:t>
            </a:r>
            <a:endParaRPr lang="ja-JP" altLang="en-US" sz="14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0" name="テキスト ボックス 89"/>
          <p:cNvSpPr txBox="1">
            <a:spLocks noChangeArrowheads="1"/>
          </p:cNvSpPr>
          <p:nvPr/>
        </p:nvSpPr>
        <p:spPr bwMode="auto">
          <a:xfrm>
            <a:off x="2627313" y="2378100"/>
            <a:ext cx="7207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solidFill>
                  <a:schemeClr val="accent2"/>
                </a:solidFill>
                <a:latin typeface="Calibri" panose="020F0502020204030204" pitchFamily="34" charset="0"/>
              </a:rPr>
              <a:t>BPSK</a:t>
            </a:r>
            <a:endParaRPr lang="ja-JP" altLang="en-US" sz="14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13080" y="3045731"/>
            <a:ext cx="73448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1. By using BPSK in the 2 symbols after L-SIG, we quickly narrow down the option to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11ax+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Legacy with BPSK modulated data</a:t>
            </a:r>
          </a:p>
          <a:p>
            <a:pPr marL="342900" indent="-342900">
              <a:buAutoNum type="arabicPeriod" startAt="2"/>
            </a:pPr>
            <a:r>
              <a:rPr lang="en-US" sz="1800" dirty="0" smtClean="0">
                <a:solidFill>
                  <a:schemeClr val="tx1"/>
                </a:solidFill>
              </a:rPr>
              <a:t>To rule out Legacy with BPSK, several approaches can be made [1-2].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</a:rPr>
              <a:t>CRC check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</a:rPr>
              <a:t>Service Field Check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Additional QBPSK symbol at the end of HE-SIG2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Special patterns in HE-SIG1 (Repeated L-SIG, Signatures)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en-US" sz="1800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7" name="下矢印 6"/>
          <p:cNvSpPr/>
          <p:nvPr/>
        </p:nvSpPr>
        <p:spPr bwMode="auto">
          <a:xfrm>
            <a:off x="2941525" y="2732811"/>
            <a:ext cx="2232248" cy="323204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4030053" y="2002590"/>
            <a:ext cx="717550" cy="3429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HE-SIG2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3315678" y="2007353"/>
            <a:ext cx="719137" cy="3492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HE-SIG1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3318853" y="1997828"/>
            <a:ext cx="1439862" cy="360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2598128" y="1997828"/>
            <a:ext cx="720725" cy="3603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1158265" y="1989890"/>
            <a:ext cx="4681538" cy="360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65" name="テキスト ボックス 7"/>
          <p:cNvSpPr txBox="1">
            <a:spLocks noChangeArrowheads="1"/>
          </p:cNvSpPr>
          <p:nvPr/>
        </p:nvSpPr>
        <p:spPr bwMode="auto">
          <a:xfrm>
            <a:off x="1158265" y="2031165"/>
            <a:ext cx="720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latin typeface="Calibri" panose="020F0502020204030204" pitchFamily="34" charset="0"/>
              </a:rPr>
              <a:t>L-STF</a:t>
            </a:r>
            <a:endParaRPr lang="ja-JP" altLang="en-US" sz="1200">
              <a:latin typeface="Calibri" panose="020F0502020204030204" pitchFamily="34" charset="0"/>
            </a:endParaRPr>
          </a:p>
        </p:txBody>
      </p:sp>
      <p:cxnSp>
        <p:nvCxnSpPr>
          <p:cNvPr id="66" name="直線コネクタ 65"/>
          <p:cNvCxnSpPr/>
          <p:nvPr/>
        </p:nvCxnSpPr>
        <p:spPr>
          <a:xfrm rot="5400000">
            <a:off x="1698809" y="2178009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rot="5400000">
            <a:off x="2417947" y="2178009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11"/>
          <p:cNvSpPr txBox="1">
            <a:spLocks noChangeArrowheads="1"/>
          </p:cNvSpPr>
          <p:nvPr/>
        </p:nvSpPr>
        <p:spPr bwMode="auto">
          <a:xfrm>
            <a:off x="1883753" y="2027990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latin typeface="Calibri" panose="020F0502020204030204" pitchFamily="34" charset="0"/>
              </a:rPr>
              <a:t>L-LTF</a:t>
            </a:r>
            <a:endParaRPr lang="ja-JP" altLang="en-US" sz="1200">
              <a:latin typeface="Calibri" panose="020F0502020204030204" pitchFamily="34" charset="0"/>
            </a:endParaRPr>
          </a:p>
        </p:txBody>
      </p:sp>
      <p:sp>
        <p:nvSpPr>
          <p:cNvPr id="69" name="テキスト ボックス 12"/>
          <p:cNvSpPr txBox="1">
            <a:spLocks noChangeArrowheads="1"/>
          </p:cNvSpPr>
          <p:nvPr/>
        </p:nvSpPr>
        <p:spPr bwMode="auto">
          <a:xfrm>
            <a:off x="2599715" y="2027990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dirty="0">
                <a:latin typeface="Calibri" panose="020F0502020204030204" pitchFamily="34" charset="0"/>
              </a:rPr>
              <a:t>L-SIG</a:t>
            </a:r>
            <a:endParaRPr lang="ja-JP" altLang="en-US" sz="1200" dirty="0">
              <a:latin typeface="Calibri" panose="020F0502020204030204" pitchFamily="34" charset="0"/>
            </a:endParaRPr>
          </a:p>
        </p:txBody>
      </p:sp>
      <p:cxnSp>
        <p:nvCxnSpPr>
          <p:cNvPr id="70" name="直線コネクタ 69"/>
          <p:cNvCxnSpPr/>
          <p:nvPr/>
        </p:nvCxnSpPr>
        <p:spPr>
          <a:xfrm rot="5400000">
            <a:off x="3138672" y="2178009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rot="5400000">
            <a:off x="4570597" y="2174834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rot="5400000">
            <a:off x="3848283" y="2157372"/>
            <a:ext cx="360363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5011628" y="2034511"/>
            <a:ext cx="9953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TBD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66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</a:t>
            </a:r>
            <a:r>
              <a:rPr lang="en-US" dirty="0" smtClean="0"/>
              <a:t>2: </a:t>
            </a:r>
            <a:r>
              <a:rPr lang="en-US" dirty="0">
                <a:solidFill>
                  <a:schemeClr val="tx1"/>
                </a:solidFill>
              </a:rPr>
              <a:t>Define an extensible format to separate 11ax+ </a:t>
            </a:r>
            <a:r>
              <a:rPr lang="en-US" dirty="0" smtClean="0">
                <a:solidFill>
                  <a:schemeClr val="tx1"/>
                </a:solidFill>
              </a:rPr>
              <a:t>preamble </a:t>
            </a:r>
            <a:r>
              <a:rPr lang="en-US" dirty="0">
                <a:solidFill>
                  <a:schemeClr val="tx1"/>
                </a:solidFill>
              </a:rPr>
              <a:t>formats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正方形/長方形 6"/>
          <p:cNvSpPr/>
          <p:nvPr/>
        </p:nvSpPr>
        <p:spPr>
          <a:xfrm>
            <a:off x="5859612" y="1824261"/>
            <a:ext cx="717550" cy="3429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HE-SIG2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145237" y="1829024"/>
            <a:ext cx="719137" cy="3492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HE-SIG1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148412" y="1819499"/>
            <a:ext cx="1439862" cy="360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427687" y="1819499"/>
            <a:ext cx="720725" cy="3603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987824" y="1811561"/>
            <a:ext cx="4681538" cy="360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12" name="テキスト ボックス 7"/>
          <p:cNvSpPr txBox="1">
            <a:spLocks noChangeArrowheads="1"/>
          </p:cNvSpPr>
          <p:nvPr/>
        </p:nvSpPr>
        <p:spPr bwMode="auto">
          <a:xfrm>
            <a:off x="2987824" y="1852836"/>
            <a:ext cx="720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latin typeface="Calibri" panose="020F0502020204030204" pitchFamily="34" charset="0"/>
              </a:rPr>
              <a:t>L-STF</a:t>
            </a:r>
            <a:endParaRPr lang="ja-JP" altLang="en-US" sz="1200">
              <a:latin typeface="Calibri" panose="020F0502020204030204" pitchFamily="34" charset="0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 rot="5400000">
            <a:off x="3528368" y="1999680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rot="5400000">
            <a:off x="4247506" y="1999680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テキスト ボックス 11"/>
          <p:cNvSpPr txBox="1">
            <a:spLocks noChangeArrowheads="1"/>
          </p:cNvSpPr>
          <p:nvPr/>
        </p:nvSpPr>
        <p:spPr bwMode="auto">
          <a:xfrm>
            <a:off x="3713312" y="1849661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latin typeface="Calibri" panose="020F0502020204030204" pitchFamily="34" charset="0"/>
              </a:rPr>
              <a:t>L-LTF</a:t>
            </a:r>
            <a:endParaRPr lang="ja-JP" altLang="en-US" sz="1200">
              <a:latin typeface="Calibri" panose="020F0502020204030204" pitchFamily="34" charset="0"/>
            </a:endParaRPr>
          </a:p>
        </p:txBody>
      </p:sp>
      <p:sp>
        <p:nvSpPr>
          <p:cNvPr id="16" name="テキスト ボックス 12"/>
          <p:cNvSpPr txBox="1">
            <a:spLocks noChangeArrowheads="1"/>
          </p:cNvSpPr>
          <p:nvPr/>
        </p:nvSpPr>
        <p:spPr bwMode="auto">
          <a:xfrm>
            <a:off x="4429274" y="1849661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dirty="0">
                <a:latin typeface="Calibri" panose="020F0502020204030204" pitchFamily="34" charset="0"/>
              </a:rPr>
              <a:t>L-SIG</a:t>
            </a:r>
            <a:endParaRPr lang="ja-JP" altLang="en-US" sz="1200" dirty="0">
              <a:latin typeface="Calibri" panose="020F0502020204030204" pitchFamily="34" charset="0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rot="5400000">
            <a:off x="4968231" y="1999680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rot="5400000">
            <a:off x="6400156" y="1996505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テキスト ボックス 87"/>
          <p:cNvSpPr txBox="1">
            <a:spLocks noChangeArrowheads="1"/>
          </p:cNvSpPr>
          <p:nvPr/>
        </p:nvSpPr>
        <p:spPr bwMode="auto">
          <a:xfrm>
            <a:off x="5775474" y="2210024"/>
            <a:ext cx="8651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latin typeface="Calibri" panose="020F0502020204030204" pitchFamily="34" charset="0"/>
              </a:rPr>
              <a:t>BPSK</a:t>
            </a:r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20" name="テキスト ボックス 88"/>
          <p:cNvSpPr txBox="1">
            <a:spLocks noChangeArrowheads="1"/>
          </p:cNvSpPr>
          <p:nvPr/>
        </p:nvSpPr>
        <p:spPr bwMode="auto">
          <a:xfrm>
            <a:off x="5148412" y="2210024"/>
            <a:ext cx="719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solidFill>
                  <a:schemeClr val="accent2"/>
                </a:solidFill>
                <a:latin typeface="Calibri" panose="020F0502020204030204" pitchFamily="34" charset="0"/>
              </a:rPr>
              <a:t>BPSK</a:t>
            </a:r>
            <a:endParaRPr lang="ja-JP" altLang="en-US" sz="14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テキスト ボックス 89"/>
          <p:cNvSpPr txBox="1">
            <a:spLocks noChangeArrowheads="1"/>
          </p:cNvSpPr>
          <p:nvPr/>
        </p:nvSpPr>
        <p:spPr bwMode="auto">
          <a:xfrm>
            <a:off x="4427687" y="2210024"/>
            <a:ext cx="7207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solidFill>
                  <a:schemeClr val="accent2"/>
                </a:solidFill>
                <a:latin typeface="Calibri" panose="020F0502020204030204" pitchFamily="34" charset="0"/>
              </a:rPr>
              <a:t>BPSK</a:t>
            </a:r>
            <a:endParaRPr lang="ja-JP" altLang="en-US" sz="14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 rot="5400000">
            <a:off x="5677842" y="1979043"/>
            <a:ext cx="360363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6687492" y="1772816"/>
            <a:ext cx="99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TBD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3" name="直線コネクタ 32"/>
          <p:cNvCxnSpPr/>
          <p:nvPr/>
        </p:nvCxnSpPr>
        <p:spPr bwMode="auto">
          <a:xfrm flipH="1">
            <a:off x="3726752" y="2183036"/>
            <a:ext cx="1413725" cy="5940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線コネクタ 34"/>
          <p:cNvCxnSpPr/>
          <p:nvPr/>
        </p:nvCxnSpPr>
        <p:spPr bwMode="auto">
          <a:xfrm>
            <a:off x="5875484" y="2175099"/>
            <a:ext cx="2324102" cy="6058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正方形/長方形 67"/>
          <p:cNvSpPr/>
          <p:nvPr/>
        </p:nvSpPr>
        <p:spPr>
          <a:xfrm>
            <a:off x="3708549" y="2780928"/>
            <a:ext cx="4491037" cy="53886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539149" y="2848248"/>
            <a:ext cx="3305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TBD (actual 11ax-SIG bits)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76" name="直線矢印コネクタ 75"/>
          <p:cNvCxnSpPr/>
          <p:nvPr/>
        </p:nvCxnSpPr>
        <p:spPr bwMode="auto">
          <a:xfrm flipV="1">
            <a:off x="3591547" y="3267727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テキスト ボックス 76"/>
          <p:cNvSpPr txBox="1"/>
          <p:nvPr/>
        </p:nvSpPr>
        <p:spPr>
          <a:xfrm>
            <a:off x="2987824" y="3431591"/>
            <a:ext cx="2152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11ax indicator</a:t>
            </a:r>
          </a:p>
        </p:txBody>
      </p:sp>
      <p:sp>
        <p:nvSpPr>
          <p:cNvPr id="78" name="正方形/長方形 77"/>
          <p:cNvSpPr/>
          <p:nvPr/>
        </p:nvSpPr>
        <p:spPr>
          <a:xfrm>
            <a:off x="3508590" y="2864146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3444429" y="2806062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02021" y="615016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Note: 11bx, 11cx, etc. are future extensions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3897412" y="3861048"/>
            <a:ext cx="4320629" cy="53886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4535319" y="3928368"/>
            <a:ext cx="3305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TBD (actual 11bx-SIG bits)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3512380" y="3944266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448219" y="3886182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3701867" y="3944266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3625832" y="3896323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3175940" y="4681669"/>
            <a:ext cx="2152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11bx indicator</a:t>
            </a:r>
          </a:p>
        </p:txBody>
      </p:sp>
      <p:cxnSp>
        <p:nvCxnSpPr>
          <p:cNvPr id="95" name="直線矢印コネクタ 94"/>
          <p:cNvCxnSpPr/>
          <p:nvPr/>
        </p:nvCxnSpPr>
        <p:spPr bwMode="auto">
          <a:xfrm flipV="1">
            <a:off x="3785158" y="4399910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6" name="正方形/長方形 95"/>
          <p:cNvSpPr/>
          <p:nvPr/>
        </p:nvSpPr>
        <p:spPr>
          <a:xfrm>
            <a:off x="4281737" y="5013176"/>
            <a:ext cx="3917850" cy="53886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4709964" y="5080496"/>
            <a:ext cx="3305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TBD (actual 11cx-SIG bits)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8" name="正方形/長方形 97"/>
          <p:cNvSpPr/>
          <p:nvPr/>
        </p:nvSpPr>
        <p:spPr>
          <a:xfrm>
            <a:off x="3687025" y="5096394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3622864" y="5038310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00" name="正方形/長方形 99"/>
          <p:cNvSpPr/>
          <p:nvPr/>
        </p:nvSpPr>
        <p:spPr>
          <a:xfrm>
            <a:off x="3876512" y="5096394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3800477" y="5033211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3540886" y="5825962"/>
            <a:ext cx="2152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11cx indicator</a:t>
            </a:r>
          </a:p>
        </p:txBody>
      </p:sp>
      <p:cxnSp>
        <p:nvCxnSpPr>
          <p:cNvPr id="103" name="直線矢印コネクタ 102"/>
          <p:cNvCxnSpPr/>
          <p:nvPr/>
        </p:nvCxnSpPr>
        <p:spPr bwMode="auto">
          <a:xfrm flipV="1">
            <a:off x="4150104" y="5544203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4" name="正方形/長方形 103"/>
          <p:cNvSpPr/>
          <p:nvPr/>
        </p:nvSpPr>
        <p:spPr>
          <a:xfrm>
            <a:off x="4082144" y="5099424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4005486" y="5033211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899592" y="2864146"/>
            <a:ext cx="1800200" cy="15696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Propose a Prefix code for encoding the format</a:t>
            </a:r>
          </a:p>
        </p:txBody>
      </p:sp>
    </p:spTree>
    <p:extLst>
      <p:ext uri="{BB962C8B-B14F-4D97-AF65-F5344CB8AC3E}">
        <p14:creationId xmlns:p14="http://schemas.microsoft.com/office/powerpoint/2010/main" val="78242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Proposed Step 2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sz="1800" b="0" dirty="0" smtClean="0"/>
              <a:t>With </a:t>
            </a:r>
            <a:r>
              <a:rPr lang="en-US" sz="1800" b="0" dirty="0"/>
              <a:t>Step 1, 11ax devices can readily distinguish its packet from 11ac and earlier packet formats. However with Step 2, it can also </a:t>
            </a:r>
            <a:r>
              <a:rPr lang="en-US" sz="1800" dirty="0"/>
              <a:t>distinguish itself from future extensions</a:t>
            </a:r>
            <a:r>
              <a:rPr lang="en-US" sz="1800" dirty="0" smtClean="0"/>
              <a:t>.</a:t>
            </a:r>
          </a:p>
          <a:p>
            <a:pPr>
              <a:buAutoNum type="arabicPeriod"/>
            </a:pPr>
            <a:r>
              <a:rPr lang="en-US" sz="1800" b="0" dirty="0" smtClean="0"/>
              <a:t> Step 2  can either serve as an </a:t>
            </a:r>
            <a:r>
              <a:rPr lang="en-US" sz="1800" dirty="0" smtClean="0"/>
              <a:t>additional check</a:t>
            </a:r>
            <a:r>
              <a:rPr lang="en-US" sz="1800" b="0" dirty="0" smtClean="0"/>
              <a:t> for detecting 11ax preambles or a built in </a:t>
            </a:r>
            <a:r>
              <a:rPr lang="en-US" sz="1800" dirty="0" smtClean="0"/>
              <a:t>spoofing method </a:t>
            </a:r>
            <a:r>
              <a:rPr lang="en-US" sz="1800" b="0" dirty="0" smtClean="0"/>
              <a:t>that can be used by future </a:t>
            </a:r>
            <a:r>
              <a:rPr lang="en-US" sz="1800" b="0" dirty="0" err="1" smtClean="0"/>
              <a:t>ammendments</a:t>
            </a:r>
            <a:r>
              <a:rPr lang="en-US" sz="1800" b="0" dirty="0"/>
              <a:t>.</a:t>
            </a:r>
            <a:endParaRPr lang="en-US" sz="1800" b="0" dirty="0" smtClean="0"/>
          </a:p>
          <a:p>
            <a:pPr marL="0" indent="0"/>
            <a:r>
              <a:rPr lang="en-US" sz="1800" b="0" dirty="0" smtClean="0"/>
              <a:t>3. Once the received frame is judged to be of the new format, detections of the future extensions have</a:t>
            </a:r>
          </a:p>
          <a:p>
            <a:pPr marL="0" indent="0"/>
            <a:r>
              <a:rPr lang="en-US" sz="1800" b="0" dirty="0" smtClean="0"/>
              <a:t>	</a:t>
            </a:r>
            <a:r>
              <a:rPr lang="en-US" sz="1800" dirty="0" smtClean="0"/>
              <a:t>Accuracy </a:t>
            </a:r>
            <a:r>
              <a:rPr lang="en-US" sz="1800" b="0" dirty="0" smtClean="0"/>
              <a:t>- Equal to the BER of the L-SIG (or HE-SIG). This already has very good accuracy due to the Viterbi decoder.</a:t>
            </a:r>
          </a:p>
          <a:p>
            <a:pPr marL="0" indent="0"/>
            <a:r>
              <a:rPr lang="en-US" sz="1800" b="0" dirty="0" smtClean="0"/>
              <a:t>	</a:t>
            </a:r>
            <a:r>
              <a:rPr lang="en-US" sz="1800" dirty="0" smtClean="0"/>
              <a:t>Extensibility</a:t>
            </a:r>
            <a:r>
              <a:rPr lang="en-US" sz="1800" b="0" dirty="0" smtClean="0"/>
              <a:t>- Only one bit overhead for 11ax. Additional bit per future extension.</a:t>
            </a:r>
          </a:p>
          <a:p>
            <a:pPr marL="0" indent="0"/>
            <a:r>
              <a:rPr lang="en-US" sz="1800" b="0" dirty="0" smtClean="0"/>
              <a:t>3. By using a </a:t>
            </a:r>
            <a:r>
              <a:rPr lang="en-US" sz="1800" dirty="0" smtClean="0"/>
              <a:t>prefix code </a:t>
            </a:r>
            <a:r>
              <a:rPr lang="en-US" sz="1800" b="0" dirty="0" smtClean="0"/>
              <a:t>based encoding, we don’t need to allot any bits for extensions that doesn’t exist yet.</a:t>
            </a:r>
          </a:p>
          <a:p>
            <a:pPr marL="0" indent="0"/>
            <a:endParaRPr lang="en-US" sz="1800" b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91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</a:t>
            </a:r>
            <a:r>
              <a:rPr lang="en-US" dirty="0"/>
              <a:t>1] 11-15/0579, “Preamble design and auto-detection,” </a:t>
            </a:r>
            <a:r>
              <a:rPr lang="en-US" dirty="0" err="1"/>
              <a:t>Hongyuan</a:t>
            </a:r>
            <a:r>
              <a:rPr lang="en-US" dirty="0"/>
              <a:t> Zhang (Marvell</a:t>
            </a:r>
            <a:r>
              <a:rPr lang="en-US" dirty="0" smtClean="0"/>
              <a:t>)</a:t>
            </a:r>
          </a:p>
          <a:p>
            <a:r>
              <a:rPr lang="en-US" dirty="0" smtClean="0"/>
              <a:t>[</a:t>
            </a:r>
            <a:r>
              <a:rPr lang="en-US" dirty="0"/>
              <a:t>2] 15/0081, “Considerations on 11ax Auto-detection Methods,” </a:t>
            </a:r>
            <a:r>
              <a:rPr lang="en-US" dirty="0" err="1"/>
              <a:t>Jaeyoung</a:t>
            </a:r>
            <a:r>
              <a:rPr lang="en-US" dirty="0"/>
              <a:t> Song (KAIST)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</a:t>
            </a:r>
            <a:r>
              <a:rPr lang="en-US" dirty="0" smtClean="0"/>
              <a:t>the idea that the preamble format and </a:t>
            </a:r>
            <a:r>
              <a:rPr lang="en-US" dirty="0" err="1" smtClean="0"/>
              <a:t>autodetection</a:t>
            </a:r>
            <a:r>
              <a:rPr lang="en-US" dirty="0" smtClean="0"/>
              <a:t> of 11ax shall be directly extensible for future 802.11 extensions.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709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following to 11ax SFD:</a:t>
            </a:r>
          </a:p>
          <a:p>
            <a:endParaRPr lang="en-US" dirty="0" smtClean="0"/>
          </a:p>
          <a:p>
            <a:r>
              <a:rPr lang="en-US" dirty="0" smtClean="0"/>
              <a:t>The HE PPDU shall include a TBD number of format indication bits in </a:t>
            </a:r>
            <a:r>
              <a:rPr lang="en-GB" dirty="0" smtClean="0"/>
              <a:t>HE-SIG-A </a:t>
            </a:r>
            <a:r>
              <a:rPr lang="en-US" dirty="0" smtClean="0"/>
              <a:t>Field.</a:t>
            </a:r>
          </a:p>
          <a:p>
            <a:endParaRPr lang="en-US" dirty="0" smtClean="0"/>
          </a:p>
          <a:p>
            <a:r>
              <a:rPr lang="en-US" dirty="0" smtClean="0"/>
              <a:t>Y/N/A:</a:t>
            </a:r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769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3746</TotalTime>
  <Words>613</Words>
  <Application>Microsoft Office PowerPoint</Application>
  <PresentationFormat>画面に合わせる (4:3)</PresentationFormat>
  <Paragraphs>128</Paragraphs>
  <Slides>9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Arial Unicode MS</vt:lpstr>
      <vt:lpstr>ＭＳ Ｐゴシック</vt:lpstr>
      <vt:lpstr>MS Gothic</vt:lpstr>
      <vt:lpstr>Arial</vt:lpstr>
      <vt:lpstr>Calibri</vt:lpstr>
      <vt:lpstr>Times New Roman</vt:lpstr>
      <vt:lpstr>Office テーマ</vt:lpstr>
      <vt:lpstr>Document</vt:lpstr>
      <vt:lpstr>Extensible Preamble Format Design</vt:lpstr>
      <vt:lpstr>Summary</vt:lpstr>
      <vt:lpstr>Proposal- Develop an extensible new preamble format</vt:lpstr>
      <vt:lpstr>Step 1: Isolating the new preamble format</vt:lpstr>
      <vt:lpstr>Step 2: Define an extensible format to separate 11ax+ preamble formats</vt:lpstr>
      <vt:lpstr>Benefits of Proposed Step 2</vt:lpstr>
      <vt:lpstr>References</vt:lpstr>
      <vt:lpstr>Strawpoll</vt:lpstr>
      <vt:lpstr>Strawpoll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</dc:creator>
  <cp:lastModifiedBy>Leonardo Jr Lanante</cp:lastModifiedBy>
  <cp:revision>197</cp:revision>
  <cp:lastPrinted>1601-01-01T00:00:00Z</cp:lastPrinted>
  <dcterms:created xsi:type="dcterms:W3CDTF">2015-06-17T05:34:49Z</dcterms:created>
  <dcterms:modified xsi:type="dcterms:W3CDTF">2015-07-16T11:25:22Z</dcterms:modified>
</cp:coreProperties>
</file>